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8"/>
  </p:sldMasterIdLst>
  <p:notesMasterIdLst>
    <p:notesMasterId r:id="rId44"/>
  </p:notesMasterIdLst>
  <p:handoutMasterIdLst>
    <p:handoutMasterId r:id="rId45"/>
  </p:handoutMasterIdLst>
  <p:sldIdLst>
    <p:sldId id="1543" r:id="rId9"/>
    <p:sldId id="1630" r:id="rId10"/>
    <p:sldId id="1595" r:id="rId11"/>
    <p:sldId id="1596" r:id="rId12"/>
    <p:sldId id="1545" r:id="rId13"/>
    <p:sldId id="1615" r:id="rId14"/>
    <p:sldId id="1511" r:id="rId15"/>
    <p:sldId id="1554" r:id="rId16"/>
    <p:sldId id="1593" r:id="rId17"/>
    <p:sldId id="1581" r:id="rId18"/>
    <p:sldId id="1425" r:id="rId19"/>
    <p:sldId id="1423" r:id="rId20"/>
    <p:sldId id="1538" r:id="rId21"/>
    <p:sldId id="1597" r:id="rId22"/>
    <p:sldId id="1598" r:id="rId23"/>
    <p:sldId id="1624" r:id="rId24"/>
    <p:sldId id="1616" r:id="rId25"/>
    <p:sldId id="1599" r:id="rId26"/>
    <p:sldId id="1628" r:id="rId27"/>
    <p:sldId id="1629" r:id="rId28"/>
    <p:sldId id="1639" r:id="rId29"/>
    <p:sldId id="1621" r:id="rId30"/>
    <p:sldId id="1608" r:id="rId31"/>
    <p:sldId id="1634" r:id="rId32"/>
    <p:sldId id="1635" r:id="rId33"/>
    <p:sldId id="1647" r:id="rId34"/>
    <p:sldId id="1619" r:id="rId35"/>
    <p:sldId id="1587" r:id="rId36"/>
    <p:sldId id="1631" r:id="rId37"/>
    <p:sldId id="1645" r:id="rId38"/>
    <p:sldId id="1646" r:id="rId39"/>
    <p:sldId id="1644" r:id="rId40"/>
    <p:sldId id="1602" r:id="rId41"/>
    <p:sldId id="1579" r:id="rId42"/>
    <p:sldId id="1633" r:id="rId43"/>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96EFC5D-5275-44E1-85ED-2B53EE60F7CD}">
          <p14:sldIdLst>
            <p14:sldId id="1543"/>
          </p14:sldIdLst>
        </p14:section>
        <p14:section name="Why the cloud?" id="{7863C747-087E-4A2D-B131-CABEF2B06BE5}">
          <p14:sldIdLst>
            <p14:sldId id="1630"/>
            <p14:sldId id="1595"/>
            <p14:sldId id="1596"/>
          </p14:sldIdLst>
        </p14:section>
        <p14:section name="About Microsoft Azure" id="{B2862A4A-788A-430D-85B9-F318FEE9D4AE}">
          <p14:sldIdLst>
            <p14:sldId id="1545"/>
            <p14:sldId id="1615"/>
            <p14:sldId id="1511"/>
            <p14:sldId id="1554"/>
            <p14:sldId id="1593"/>
            <p14:sldId id="1581"/>
            <p14:sldId id="1425"/>
            <p14:sldId id="1423"/>
            <p14:sldId id="1538"/>
            <p14:sldId id="1597"/>
            <p14:sldId id="1598"/>
            <p14:sldId id="1624"/>
          </p14:sldIdLst>
        </p14:section>
        <p14:section name="Azure Services" id="{B6848D49-90B9-4784-8705-EE51253D6762}">
          <p14:sldIdLst>
            <p14:sldId id="1616"/>
            <p14:sldId id="1599"/>
          </p14:sldIdLst>
        </p14:section>
        <p14:section name="App Service" id="{E3023B48-7D43-4F60-BDA6-6BF9C73A856C}">
          <p14:sldIdLst>
            <p14:sldId id="1628"/>
            <p14:sldId id="1629"/>
            <p14:sldId id="1639"/>
            <p14:sldId id="1621"/>
          </p14:sldIdLst>
        </p14:section>
        <p14:section name="Visual Studio Online" id="{ABCD1966-A47E-4DF4-9DB8-8B14A18F0451}">
          <p14:sldIdLst>
            <p14:sldId id="1608"/>
          </p14:sldIdLst>
        </p14:section>
        <p14:section name="SQL Database" id="{DE22A159-C0FC-4748-86D1-9DF51C780DA3}">
          <p14:sldIdLst>
            <p14:sldId id="1634"/>
            <p14:sldId id="1635"/>
          </p14:sldIdLst>
        </p14:section>
        <p14:section name="Preview Portal" id="{BBA8E0F0-1B7C-4BCC-91C0-C372B4AC5256}">
          <p14:sldIdLst>
            <p14:sldId id="1647"/>
            <p14:sldId id="1619"/>
            <p14:sldId id="1587"/>
          </p14:sldIdLst>
        </p14:section>
        <p14:section name="Key Scenarios" id="{E1C7B9C8-66D2-456C-95A4-476338B200AC}">
          <p14:sldIdLst>
            <p14:sldId id="1631"/>
            <p14:sldId id="1645"/>
            <p14:sldId id="1646"/>
            <p14:sldId id="1644"/>
          </p14:sldIdLst>
        </p14:section>
        <p14:section name="MSDN Benefits &amp; Sign-up" id="{002726CB-E1BF-4A37-9136-317A955E7929}">
          <p14:sldIdLst>
            <p14:sldId id="1602"/>
            <p14:sldId id="1579"/>
          </p14:sldIdLst>
        </p14:section>
        <p14:section name="Exit" id="{D0AFB136-A25C-42AC-B2B4-91321617CB61}">
          <p14:sldIdLst>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26" autoAdjust="0"/>
    <p:restoredTop sz="65252" autoAdjust="0"/>
  </p:normalViewPr>
  <p:slideViewPr>
    <p:cSldViewPr>
      <p:cViewPr varScale="1">
        <p:scale>
          <a:sx n="58" d="100"/>
          <a:sy n="58" d="100"/>
        </p:scale>
        <p:origin x="845" y="53"/>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viewProps" Target="viewProps.xml"/><Relationship Id="rId8" Type="http://schemas.openxmlformats.org/officeDocument/2006/relationships/slideMaster" Target="slideMasters/slide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commentAuthors" Target="commentAuthors.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customXml" Target="../customXml/item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6/29/2015 12:20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6/29/2015 12:20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6/29/2015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indent="-171450">
              <a:buFont typeface="Arial" panose="020B0604020202020204" pitchFamily="34" charset="0"/>
              <a:buChar char="•"/>
            </a:pPr>
            <a:r>
              <a:rPr lang="en-US" dirty="0" smtClean="0"/>
              <a:t>Azure meets a broad set of international and industry-specific compliance standards, such as ISO 27001, HIPAA, </a:t>
            </a:r>
            <a:r>
              <a:rPr lang="en-US" dirty="0" err="1" smtClean="0"/>
              <a:t>FedRAMP</a:t>
            </a:r>
            <a:r>
              <a:rPr lang="en-US" dirty="0" smtClean="0"/>
              <a:t>, SOC 1 and SOC 2, as well as country-specific standards including Australia IRAP, UK G-Cloud, and Singapore MTCS. </a:t>
            </a:r>
            <a:r>
              <a:rPr lang="en-US" sz="900" kern="1200" dirty="0" smtClean="0">
                <a:solidFill>
                  <a:schemeClr val="tx1"/>
                </a:solidFill>
                <a:effectLst/>
                <a:latin typeface="Segoe UI Light" pitchFamily="34" charset="0"/>
                <a:ea typeface="+mn-ea"/>
                <a:cs typeface="+mn-cs"/>
              </a:rPr>
              <a:t/>
            </a:r>
            <a:br>
              <a:rPr lang="en-US" sz="90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Azure cloud services, with independently verified compliance, give you the foundation to achieve compliance for the infrastructure and applications you run in Azure. </a:t>
            </a:r>
            <a:br>
              <a:rPr lang="en-US" dirty="0" smtClean="0"/>
            </a:br>
            <a:endParaRPr lang="en-US"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smtClean="0">
                <a:solidFill>
                  <a:schemeClr val="tx1"/>
                </a:solidFill>
                <a:effectLst/>
                <a:latin typeface="Segoe UI Light" pitchFamily="34" charset="0"/>
                <a:ea typeface="+mn-ea"/>
                <a:cs typeface="+mn-cs"/>
              </a:rPr>
              <a:t>transparency</a:t>
            </a:r>
            <a:r>
              <a:rPr lang="en-US" sz="900" b="0" i="0" kern="1200" dirty="0" smtClean="0">
                <a:solidFill>
                  <a:schemeClr val="tx1"/>
                </a:solidFill>
                <a:effectLst/>
                <a:latin typeface="Segoe UI Light" pitchFamily="34" charset="0"/>
                <a:ea typeface="+mn-ea"/>
                <a:cs typeface="+mn-cs"/>
              </a:rPr>
              <a:t>.</a:t>
            </a:r>
            <a:br>
              <a:rPr lang="en-US" sz="900" b="0" i="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Microsoft was also the first to adopt the uniform international code of practice for cloud privacy, ISO/IEC 27018, which governs the processing of personal information by cloud service providers.</a:t>
            </a:r>
            <a:br>
              <a:rPr lang="en-US" dirty="0" smtClean="0"/>
            </a:br>
            <a:endParaRPr lang="en-US" dirty="0" smtClean="0"/>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6/29/2015 12:20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25618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522197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6/29/2015 12:20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51646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a:t>
            </a:r>
            <a:r>
              <a:rPr lang="en-US" sz="900" kern="1200" baseline="0" dirty="0" smtClean="0">
                <a:solidFill>
                  <a:schemeClr val="tx1"/>
                </a:solidFill>
                <a:effectLst/>
                <a:latin typeface="Segoe UI Light" pitchFamily="34" charset="0"/>
                <a:ea typeface="+mn-ea"/>
                <a:cs typeface="+mn-cs"/>
              </a:rPr>
              <a:t> notes:</a:t>
            </a:r>
          </a:p>
          <a:p>
            <a:endParaRPr lang="en-US" sz="900" kern="1200" baseline="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Azure SQL</a:t>
            </a:r>
            <a:r>
              <a:rPr lang="en-US" sz="900" kern="1200" baseline="0" dirty="0" smtClean="0">
                <a:solidFill>
                  <a:schemeClr val="tx1"/>
                </a:solidFill>
                <a:effectLst/>
                <a:latin typeface="Segoe UI Light" pitchFamily="34" charset="0"/>
                <a:ea typeface="+mn-ea"/>
                <a:cs typeface="+mn-cs"/>
              </a:rPr>
              <a:t> Database </a:t>
            </a:r>
            <a:r>
              <a:rPr lang="en-US" sz="900" kern="1200" dirty="0" smtClean="0">
                <a:solidFill>
                  <a:schemeClr val="tx1"/>
                </a:solidFill>
                <a:effectLst/>
                <a:latin typeface="Segoe UI Light" pitchFamily="34" charset="0"/>
                <a:ea typeface="+mn-ea"/>
                <a:cs typeface="+mn-cs"/>
              </a:rPr>
              <a:t>Elastic Scale capabilities simplify the process of scaling out (and in) a cloud application’s data tier by streamlining development and management. Based on industry-standard </a:t>
            </a:r>
            <a:r>
              <a:rPr lang="en-US" sz="900" kern="1200" dirty="0" err="1" smtClean="0">
                <a:solidFill>
                  <a:schemeClr val="tx1"/>
                </a:solidFill>
                <a:effectLst/>
                <a:latin typeface="Segoe UI Light" pitchFamily="34" charset="0"/>
                <a:ea typeface="+mn-ea"/>
                <a:cs typeface="+mn-cs"/>
              </a:rPr>
              <a:t>sharding</a:t>
            </a:r>
            <a:r>
              <a:rPr lang="en-US" sz="900" kern="1200" dirty="0" smtClean="0">
                <a:solidFill>
                  <a:schemeClr val="tx1"/>
                </a:solidFill>
                <a:effectLst/>
                <a:latin typeface="Segoe UI Light" pitchFamily="34" charset="0"/>
                <a:ea typeface="+mn-ea"/>
                <a:cs typeface="+mn-cs"/>
              </a:rPr>
              <a:t> practices, Elastic Scale offers functionality to help you build and maintain applications that can span a few databases or thousands.</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On top of the built-in systems that enable HA</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of your database, Azure SQL Database offers additional business continuity features:</a:t>
            </a:r>
          </a:p>
          <a:p>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active geo-replication support enables you to initiate/control any failovers – allowing you to shift the primary database to any of your secondary regions.</a:t>
            </a:r>
          </a:p>
          <a:p>
            <a:pPr marL="171450" indent="-171450">
              <a:buFont typeface="Wingdings" panose="05000000000000000000" pitchFamily="2" charset="2"/>
              <a:buChar char="§"/>
            </a:pPr>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built-in backup and restore capabilities offered by Azure SQL Database provide great functionality for recovering from disaster and human error (oops mistakes).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6/29/2015 12:20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5219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6/29/2015 12:21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201322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27</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6/29/2015 12:20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lvl="1">
              <a:buClr>
                <a:schemeClr val="tx1"/>
              </a:buClr>
            </a:pPr>
            <a:r>
              <a:rPr lang="en-US" sz="900" baseline="0" dirty="0" smtClean="0">
                <a:solidFill>
                  <a:schemeClr val="tx1"/>
                </a:solidFill>
              </a:rPr>
              <a:t>Create </a:t>
            </a:r>
            <a:r>
              <a:rPr lang="en-US" sz="2800" baseline="0" dirty="0" smtClean="0">
                <a:solidFill>
                  <a:schemeClr val="tx1"/>
                </a:solidFill>
              </a:rPr>
              <a:t>f</a:t>
            </a:r>
            <a:r>
              <a:rPr lang="en-US" sz="2800" dirty="0" smtClean="0">
                <a:solidFill>
                  <a:schemeClr val="tx1"/>
                </a:solidFill>
              </a:rPr>
              <a:t>ull Dev,</a:t>
            </a:r>
            <a:r>
              <a:rPr lang="en-US" sz="2800" baseline="0" dirty="0" smtClean="0">
                <a:solidFill>
                  <a:schemeClr val="tx1"/>
                </a:solidFill>
              </a:rPr>
              <a:t> Test, Staging and Production </a:t>
            </a:r>
            <a:r>
              <a:rPr lang="en-US" sz="2800" dirty="0" smtClean="0">
                <a:solidFill>
                  <a:schemeClr val="tx1"/>
                </a:solidFill>
              </a:rPr>
              <a:t>environments in minutes</a:t>
            </a:r>
          </a:p>
          <a:p>
            <a:pPr lvl="1">
              <a:buClr>
                <a:schemeClr val="tx1"/>
              </a:buClr>
            </a:pPr>
            <a:r>
              <a:rPr lang="en-US" sz="2800" baseline="0" dirty="0" smtClean="0">
                <a:solidFill>
                  <a:schemeClr val="tx1"/>
                </a:solidFill>
              </a:rPr>
              <a:t>Availability of Visual Studio Online(VSO)</a:t>
            </a:r>
            <a:r>
              <a:rPr lang="en-US" sz="2800" dirty="0" smtClean="0">
                <a:solidFill>
                  <a:schemeClr val="tx1"/>
                </a:solidFill>
              </a:rPr>
              <a:t> integration with build option available</a:t>
            </a:r>
          </a:p>
          <a:p>
            <a:pPr lvl="1">
              <a:buClr>
                <a:schemeClr val="tx1"/>
              </a:buClr>
            </a:pPr>
            <a:r>
              <a:rPr lang="en-US" sz="2800" dirty="0" smtClean="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smtClean="0"/>
              <a:t>Swap to get your "last known good site" instantaneously</a:t>
            </a:r>
            <a:r>
              <a:rPr lang="en-US" sz="2800" baseline="0" dirty="0" smtClean="0"/>
              <a:t> if there is a problem with a new deployment in production </a:t>
            </a:r>
            <a:endParaRPr lang="en-US" sz="2800" dirty="0" smtClean="0"/>
          </a:p>
          <a:p>
            <a:pPr lvl="1">
              <a:buClr>
                <a:schemeClr val="tx1"/>
              </a:buClr>
            </a:pPr>
            <a:r>
              <a:rPr lang="en-US" sz="2800" dirty="0" smtClean="0">
                <a:solidFill>
                  <a:schemeClr val="tx1"/>
                </a:solidFill>
              </a:rPr>
              <a:t>Swapping</a:t>
            </a:r>
            <a:r>
              <a:rPr lang="en-US" sz="2800" baseline="0" dirty="0" smtClean="0">
                <a:solidFill>
                  <a:schemeClr val="tx1"/>
                </a:solidFill>
              </a:rPr>
              <a:t> to production from staging as opposed to direct deployment eliminates downtime </a:t>
            </a:r>
          </a:p>
          <a:p>
            <a:pPr lvl="1">
              <a:buClr>
                <a:schemeClr val="tx1"/>
              </a:buClr>
            </a:pPr>
            <a:r>
              <a:rPr lang="en-US" sz="2800" dirty="0" smtClean="0"/>
              <a:t>Dev,</a:t>
            </a:r>
            <a:r>
              <a:rPr lang="en-US" sz="2800" baseline="0" dirty="0" smtClean="0"/>
              <a:t> Test, </a:t>
            </a:r>
            <a:r>
              <a:rPr lang="en-US" sz="2800" dirty="0" smtClean="0"/>
              <a:t>Staging</a:t>
            </a:r>
            <a:r>
              <a:rPr lang="en-US" sz="2800" baseline="0" dirty="0" smtClean="0"/>
              <a:t> and Production d</a:t>
            </a:r>
            <a:r>
              <a:rPr lang="en-US" sz="2800" dirty="0" smtClean="0"/>
              <a:t>eployment</a:t>
            </a:r>
            <a:r>
              <a:rPr lang="en-US" sz="2800" baseline="0" dirty="0" smtClean="0"/>
              <a:t> </a:t>
            </a:r>
            <a:r>
              <a:rPr lang="en-US" sz="2800" dirty="0" smtClean="0"/>
              <a:t>workflow can be automated when pre-swap validation isn’t needed</a:t>
            </a:r>
            <a:endParaRPr lang="en-US" sz="2800" baseline="0" dirty="0" smtClean="0">
              <a:solidFill>
                <a:schemeClr val="tx1"/>
              </a:solidFill>
            </a:endParaRPr>
          </a:p>
          <a:p>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6/29/2015 12:20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277060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 can easily move your existing IIS</a:t>
            </a:r>
            <a:r>
              <a:rPr lang="en-US" sz="900" kern="1200" baseline="0" dirty="0" smtClean="0">
                <a:solidFill>
                  <a:schemeClr val="tx1"/>
                </a:solidFill>
                <a:effectLst/>
                <a:latin typeface="Segoe UI Light" pitchFamily="34" charset="0"/>
                <a:ea typeface="+mn-ea"/>
                <a:cs typeface="+mn-cs"/>
              </a:rPr>
              <a:t> based web apps including SQL Server databases </a:t>
            </a:r>
            <a:r>
              <a:rPr lang="en-US" sz="900" kern="1200" dirty="0" smtClean="0">
                <a:solidFill>
                  <a:schemeClr val="tx1"/>
                </a:solidFill>
                <a:effectLst/>
                <a:latin typeface="Segoe UI Light" pitchFamily="34" charset="0"/>
                <a:ea typeface="+mn-ea"/>
                <a:cs typeface="+mn-cs"/>
              </a:rPr>
              <a:t> to Azure App Service easily with a</a:t>
            </a:r>
            <a:r>
              <a:rPr lang="en-US" sz="900" kern="1200" baseline="0" dirty="0" smtClean="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Consider using Azure Cloud Services or </a:t>
            </a:r>
            <a:r>
              <a:rPr lang="en-US" sz="900" kern="1200" baseline="0" dirty="0" err="1" smtClean="0">
                <a:solidFill>
                  <a:schemeClr val="tx1"/>
                </a:solidFill>
                <a:effectLst/>
                <a:latin typeface="Segoe UI Light" pitchFamily="34" charset="0"/>
                <a:ea typeface="+mn-ea"/>
                <a:cs typeface="+mn-cs"/>
              </a:rPr>
              <a:t>IaaS</a:t>
            </a:r>
            <a:r>
              <a:rPr lang="en-US" sz="900" kern="1200" baseline="0" dirty="0" smtClean="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smtClean="0">
              <a:solidFill>
                <a:schemeClr val="tx1"/>
              </a:solidFill>
              <a:effectLst/>
              <a:latin typeface="Segoe UI Light" pitchFamily="34" charset="0"/>
              <a:ea typeface="+mn-ea"/>
              <a:cs typeface="+mn-cs"/>
            </a:endParaRP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Other notes:</a:t>
            </a:r>
          </a:p>
          <a:p>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smtClean="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Web Apps require no </a:t>
            </a:r>
            <a:r>
              <a:rPr lang="en-US" sz="900" kern="1200" dirty="0" smtClean="0">
                <a:solidFill>
                  <a:schemeClr val="tx1"/>
                </a:solidFill>
                <a:effectLst/>
                <a:latin typeface="Segoe UI Light" pitchFamily="34" charset="0"/>
                <a:ea typeface="+mn-ea"/>
                <a:cs typeface="+mn-cs"/>
              </a:rPr>
              <a:t>maintenance effort on your part to patch, update, and manage underlying</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endParaRPr lang="en-US" baseline="0" dirty="0" smtClean="0"/>
          </a:p>
          <a:p>
            <a:r>
              <a:rPr lang="en-US" sz="900" dirty="0" smtClean="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6/29/2015 12:20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397600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smtClean="0">
                <a:solidFill>
                  <a:srgbClr val="002060"/>
                </a:solidFill>
              </a:rPr>
              <a:t>Identity as a Service; </a:t>
            </a:r>
            <a:r>
              <a:rPr lang="en-US" sz="900" b="0" i="0" kern="1200" dirty="0" smtClean="0">
                <a:solidFill>
                  <a:schemeClr val="tx1"/>
                </a:solidFill>
                <a:effectLst/>
                <a:latin typeface="Segoe UI Light" pitchFamily="34" charset="0"/>
                <a:ea typeface="+mn-ea"/>
                <a:cs typeface="+mn-cs"/>
              </a:rPr>
              <a:t>Control and protect</a:t>
            </a:r>
            <a:r>
              <a:rPr lang="en-US" sz="900" b="0" i="0" kern="1200" baseline="0" dirty="0" smtClean="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smtClean="0">
                <a:solidFill>
                  <a:schemeClr val="tx1"/>
                </a:solidFill>
                <a:effectLst/>
                <a:latin typeface="Segoe UI Light" pitchFamily="34" charset="0"/>
                <a:ea typeface="+mn-ea"/>
                <a:cs typeface="+mn-cs"/>
              </a:rPr>
              <a:t>Consolidate</a:t>
            </a:r>
            <a:r>
              <a:rPr lang="en-US" sz="900" b="0" i="0" kern="1200" baseline="0" dirty="0" smtClean="0">
                <a:solidFill>
                  <a:schemeClr val="tx1"/>
                </a:solidFill>
                <a:effectLst/>
                <a:latin typeface="Segoe UI Light" pitchFamily="34" charset="0"/>
                <a:ea typeface="+mn-ea"/>
                <a:cs typeface="+mn-cs"/>
              </a:rPr>
              <a:t> all your identities using </a:t>
            </a:r>
            <a:r>
              <a:rPr lang="en-US" sz="900" b="0" i="0" kern="1200" dirty="0" smtClean="0">
                <a:solidFill>
                  <a:schemeClr val="tx1"/>
                </a:solidFill>
                <a:effectLst/>
                <a:latin typeface="Segoe UI Light" pitchFamily="34" charset="0"/>
                <a:ea typeface="+mn-ea"/>
                <a:cs typeface="+mn-cs"/>
              </a:rPr>
              <a:t>one</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smtClean="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smtClean="0">
              <a:solidFill>
                <a:schemeClr val="tx1"/>
              </a:solidFill>
            </a:endParaRP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6/29/2015 12:20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585333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6/29/2015 12:20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Broad global reach</a:t>
            </a:r>
          </a:p>
          <a:p>
            <a:endParaRPr lang="en-US" baseline="0" dirty="0" smtClean="0"/>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maintains a global presence across 17 datacenter around the world to help customers and partners meet their goal of providing applications close to their user base. </a:t>
            </a:r>
            <a:br>
              <a:rPr lang="en-US" sz="90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Mention</a:t>
            </a:r>
            <a:r>
              <a:rPr lang="en-US" sz="900" kern="1200" baseline="0" dirty="0" smtClean="0">
                <a:solidFill>
                  <a:schemeClr val="tx1"/>
                </a:solidFill>
                <a:effectLst/>
                <a:latin typeface="Segoe UI Light" pitchFamily="34" charset="0"/>
                <a:ea typeface="+mn-ea"/>
                <a:cs typeface="+mn-cs"/>
              </a:rPr>
              <a:t> contribution of regional partners help Azure’s global presence.</a:t>
            </a: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Microsoft's  continued investment in subsea and terrestrial dark fiber capacity helping deliver data at higher speeds, with higher capacity and lower latency for our customers across the globe.</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Use</a:t>
            </a:r>
            <a:r>
              <a:rPr lang="en-US" sz="900" kern="1200" baseline="0" dirty="0" smtClean="0">
                <a:solidFill>
                  <a:schemeClr val="tx1"/>
                </a:solidFill>
                <a:effectLst/>
                <a:latin typeface="Segoe UI Light" pitchFamily="34" charset="0"/>
                <a:ea typeface="+mn-ea"/>
                <a:cs typeface="+mn-cs"/>
              </a:rPr>
              <a:t> the following notes if you want to address some or all </a:t>
            </a:r>
            <a:r>
              <a:rPr lang="en-US" sz="900" b="1" i="1" kern="1200" baseline="0" dirty="0" smtClean="0">
                <a:solidFill>
                  <a:schemeClr val="tx1"/>
                </a:solidFill>
                <a:effectLst/>
                <a:latin typeface="Segoe UI Light" pitchFamily="34" charset="0"/>
                <a:ea typeface="+mn-ea"/>
                <a:cs typeface="+mn-cs"/>
              </a:rPr>
              <a:t>security, compliance, transparency </a:t>
            </a:r>
            <a:r>
              <a:rPr lang="en-US" sz="900" b="0" i="0" kern="1200" baseline="0" dirty="0" smtClean="0">
                <a:solidFill>
                  <a:schemeClr val="tx1"/>
                </a:solidFill>
                <a:effectLst/>
                <a:latin typeface="Segoe UI Light" pitchFamily="34" charset="0"/>
                <a:ea typeface="+mn-ea"/>
                <a:cs typeface="+mn-cs"/>
              </a:rPr>
              <a:t>and</a:t>
            </a:r>
            <a:r>
              <a:rPr lang="en-US" sz="900" b="1" i="1" kern="1200" baseline="0" dirty="0" smtClean="0">
                <a:solidFill>
                  <a:schemeClr val="tx1"/>
                </a:solidFill>
                <a:effectLst/>
                <a:latin typeface="Segoe UI Light" pitchFamily="34" charset="0"/>
                <a:ea typeface="+mn-ea"/>
                <a:cs typeface="+mn-cs"/>
              </a:rPr>
              <a:t> privacy</a:t>
            </a:r>
            <a:r>
              <a:rPr lang="en-US" sz="900" b="0" i="0" kern="1200" baseline="0" dirty="0" smtClean="0">
                <a:solidFill>
                  <a:schemeClr val="tx1"/>
                </a:solidFill>
                <a:effectLst/>
                <a:latin typeface="Segoe UI Light" pitchFamily="34" charset="0"/>
                <a:ea typeface="+mn-ea"/>
                <a:cs typeface="+mn-cs"/>
              </a:rPr>
              <a:t> concerns of the audience.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Microsoft has leveraged its decades-long experience in operating some of the world’s largest online services to create a robust set of security technologies and practices  to keep your data at rest or </a:t>
            </a:r>
            <a:r>
              <a:rPr lang="en-US" sz="900" kern="1200" smtClean="0">
                <a:solidFill>
                  <a:schemeClr val="tx1"/>
                </a:solidFill>
                <a:effectLst/>
                <a:latin typeface="Segoe UI Light" pitchFamily="34" charset="0"/>
                <a:ea typeface="+mn-ea"/>
                <a:cs typeface="+mn-cs"/>
              </a:rPr>
              <a:t>in motion </a:t>
            </a:r>
            <a:r>
              <a:rPr lang="en-US" sz="900" b="1" i="1" kern="1200" dirty="0" smtClean="0">
                <a:solidFill>
                  <a:schemeClr val="tx1"/>
                </a:solidFill>
                <a:effectLst/>
                <a:latin typeface="Segoe UI Light" pitchFamily="34" charset="0"/>
                <a:ea typeface="+mn-ea"/>
                <a:cs typeface="+mn-cs"/>
              </a:rPr>
              <a:t>secured</a:t>
            </a:r>
            <a:r>
              <a:rPr lang="en-US" sz="900" kern="1200" dirty="0" smtClean="0">
                <a:solidFill>
                  <a:schemeClr val="tx1"/>
                </a:solidFill>
                <a:effectLst/>
                <a:latin typeface="Segoe UI Light" pitchFamily="34" charset="0"/>
                <a:ea typeface="+mn-ea"/>
                <a:cs typeface="+mn-cs"/>
              </a:rPr>
              <a:t> in Azure.</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meets a broad set of international and industry-specific compliance standards as part of help customer attain </a:t>
            </a:r>
            <a:r>
              <a:rPr lang="en-US" sz="900" b="1" i="1" kern="1200" dirty="0" smtClean="0">
                <a:solidFill>
                  <a:schemeClr val="tx1"/>
                </a:solidFill>
                <a:effectLst/>
                <a:latin typeface="Segoe UI Light" pitchFamily="34" charset="0"/>
                <a:ea typeface="+mn-ea"/>
                <a:cs typeface="+mn-cs"/>
              </a:rPr>
              <a:t>compliance</a:t>
            </a:r>
            <a:r>
              <a:rPr lang="en-US" sz="900" kern="1200" dirty="0" smtClean="0">
                <a:solidFill>
                  <a:schemeClr val="tx1"/>
                </a:solidFill>
                <a:effectLst/>
                <a:latin typeface="Segoe UI Light" pitchFamily="34" charset="0"/>
                <a:ea typeface="+mn-ea"/>
                <a:cs typeface="+mn-cs"/>
              </a:rPr>
              <a:t> for their own infrastructure running  on the platform.</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smtClean="0">
                <a:solidFill>
                  <a:schemeClr val="tx1"/>
                </a:solidFill>
                <a:effectLst/>
                <a:latin typeface="Segoe UI Light" pitchFamily="34" charset="0"/>
                <a:ea typeface="+mn-ea"/>
                <a:cs typeface="+mn-cs"/>
              </a:rPr>
              <a:t>transparency</a:t>
            </a:r>
            <a:r>
              <a:rPr lang="en-US" sz="900" kern="1200" dirty="0" smtClean="0">
                <a:solidFill>
                  <a:schemeClr val="tx1"/>
                </a:solidFill>
                <a:effectLst/>
                <a:latin typeface="Segoe UI Light" pitchFamily="34" charset="0"/>
                <a:ea typeface="+mn-ea"/>
                <a:cs typeface="+mn-cs"/>
              </a:rPr>
              <a:t>.</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adheres to stringent </a:t>
            </a:r>
            <a:r>
              <a:rPr lang="en-US" sz="900" b="1" i="1" kern="1200" dirty="0" smtClean="0">
                <a:solidFill>
                  <a:schemeClr val="tx1"/>
                </a:solidFill>
                <a:effectLst/>
                <a:latin typeface="Segoe UI Light" pitchFamily="34" charset="0"/>
                <a:ea typeface="+mn-ea"/>
                <a:cs typeface="+mn-cs"/>
              </a:rPr>
              <a:t>privacy</a:t>
            </a:r>
            <a:r>
              <a:rPr lang="en-US" sz="900" kern="1200" dirty="0" smtClean="0">
                <a:solidFill>
                  <a:schemeClr val="tx1"/>
                </a:solidFill>
                <a:effectLst/>
                <a:latin typeface="Segoe UI Light" pitchFamily="34" charset="0"/>
                <a:ea typeface="+mn-ea"/>
                <a:cs typeface="+mn-cs"/>
              </a:rPr>
              <a:t> policies through a program called </a:t>
            </a:r>
            <a:r>
              <a:rPr lang="en-US" sz="900" b="0" kern="1200" dirty="0" smtClean="0">
                <a:solidFill>
                  <a:schemeClr val="tx1"/>
                </a:solidFill>
                <a:effectLst/>
                <a:latin typeface="Segoe UI Light" pitchFamily="34" charset="0"/>
                <a:ea typeface="+mn-ea"/>
                <a:cs typeface="+mn-cs"/>
              </a:rPr>
              <a:t>Privacy</a:t>
            </a:r>
            <a:r>
              <a:rPr lang="en-US" sz="900" kern="1200" dirty="0" smtClean="0">
                <a:solidFill>
                  <a:schemeClr val="tx1"/>
                </a:solidFill>
                <a:effectLst/>
                <a:latin typeface="Segoe UI Light" pitchFamily="34" charset="0"/>
                <a:ea typeface="+mn-ea"/>
                <a:cs typeface="+mn-cs"/>
              </a:rPr>
              <a:t> by Design which describes Microsoft's core privacy concerns to protect customer data and how to address them. Those protections are then backed with strong contractual commitments to safeguard customer data with by abiding by the EU Model Clauses, Safe Harbor programs, and ISO/IEC 27018 (which governs the processing of personal information).</a:t>
            </a:r>
          </a:p>
          <a:p>
            <a:pPr marL="171450" indent="-171450">
              <a:buFont typeface="Arial" panose="020B0604020202020204" pitchFamily="34" charset="0"/>
              <a:buChar char="•"/>
            </a:pPr>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6/29/2015 12:20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6/29/2015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6/29/2015 12:20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6/29/2015 12:20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6/29/2015 12:20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6/29/2015 12:20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6/29/2015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1.emf"/><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4.emf"/><Relationship Id="rId4" Type="http://schemas.openxmlformats.org/officeDocument/2006/relationships/image" Target="../media/image73.emf"/></Relationships>
</file>

<file path=ppt/slides/_rels/slide13.xml.rels><?xml version="1.0" encoding="UTF-8" standalone="yes"?>
<Relationships xmlns="http://schemas.openxmlformats.org/package/2006/relationships"><Relationship Id="rId26" Type="http://schemas.openxmlformats.org/officeDocument/2006/relationships/image" Target="../media/image95.png"/><Relationship Id="rId21" Type="http://schemas.openxmlformats.org/officeDocument/2006/relationships/image" Target="../media/image90.png"/><Relationship Id="rId42" Type="http://schemas.openxmlformats.org/officeDocument/2006/relationships/image" Target="../media/image110.jpeg"/><Relationship Id="rId47" Type="http://schemas.openxmlformats.org/officeDocument/2006/relationships/image" Target="../media/image114.png"/><Relationship Id="rId63" Type="http://schemas.openxmlformats.org/officeDocument/2006/relationships/image" Target="../media/image128.png"/><Relationship Id="rId68" Type="http://schemas.openxmlformats.org/officeDocument/2006/relationships/image" Target="../media/image132.png"/><Relationship Id="rId16" Type="http://schemas.openxmlformats.org/officeDocument/2006/relationships/image" Target="../media/image86.png"/><Relationship Id="rId11" Type="http://schemas.openxmlformats.org/officeDocument/2006/relationships/image" Target="../media/image81.jpeg"/><Relationship Id="rId32" Type="http://schemas.openxmlformats.org/officeDocument/2006/relationships/image" Target="../media/image101.png"/><Relationship Id="rId37" Type="http://schemas.openxmlformats.org/officeDocument/2006/relationships/image" Target="../media/image106.png"/><Relationship Id="rId53" Type="http://schemas.openxmlformats.org/officeDocument/2006/relationships/image" Target="../media/image120.png"/><Relationship Id="rId58" Type="http://schemas.openxmlformats.org/officeDocument/2006/relationships/image" Target="../media/image23.png"/><Relationship Id="rId74" Type="http://schemas.openxmlformats.org/officeDocument/2006/relationships/image" Target="../media/image138.jpeg"/><Relationship Id="rId79" Type="http://schemas.openxmlformats.org/officeDocument/2006/relationships/image" Target="../media/image143.jpeg"/><Relationship Id="rId5" Type="http://schemas.openxmlformats.org/officeDocument/2006/relationships/image" Target="../media/image77.png"/><Relationship Id="rId61" Type="http://schemas.openxmlformats.org/officeDocument/2006/relationships/image" Target="../media/image126.png"/><Relationship Id="rId82" Type="http://schemas.openxmlformats.org/officeDocument/2006/relationships/image" Target="../media/image146.png"/><Relationship Id="rId19" Type="http://schemas.openxmlformats.org/officeDocument/2006/relationships/image" Target="../media/image88.png"/><Relationship Id="rId14" Type="http://schemas.openxmlformats.org/officeDocument/2006/relationships/image" Target="../media/image84.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43" Type="http://schemas.openxmlformats.org/officeDocument/2006/relationships/image" Target="../media/image111.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29.png"/><Relationship Id="rId69" Type="http://schemas.openxmlformats.org/officeDocument/2006/relationships/image" Target="../media/image133.png"/><Relationship Id="rId77" Type="http://schemas.openxmlformats.org/officeDocument/2006/relationships/image" Target="../media/image141.jpg"/><Relationship Id="rId8" Type="http://schemas.openxmlformats.org/officeDocument/2006/relationships/image" Target="../media/image22.jpeg"/><Relationship Id="rId51" Type="http://schemas.openxmlformats.org/officeDocument/2006/relationships/image" Target="../media/image118.png"/><Relationship Id="rId72" Type="http://schemas.openxmlformats.org/officeDocument/2006/relationships/image" Target="../media/image136.jpg"/><Relationship Id="rId80" Type="http://schemas.openxmlformats.org/officeDocument/2006/relationships/image" Target="../media/image144.wmf"/><Relationship Id="rId3" Type="http://schemas.openxmlformats.org/officeDocument/2006/relationships/image" Target="../media/image76.png"/><Relationship Id="rId12" Type="http://schemas.openxmlformats.org/officeDocument/2006/relationships/image" Target="../media/image82.jpeg"/><Relationship Id="rId17" Type="http://schemas.openxmlformats.org/officeDocument/2006/relationships/image" Target="../media/image87.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 Id="rId46" Type="http://schemas.openxmlformats.org/officeDocument/2006/relationships/image" Target="../media/image113.png"/><Relationship Id="rId59" Type="http://schemas.openxmlformats.org/officeDocument/2006/relationships/image" Target="../media/image125.png"/><Relationship Id="rId67" Type="http://schemas.openxmlformats.org/officeDocument/2006/relationships/image" Target="../media/image21.png"/><Relationship Id="rId20" Type="http://schemas.openxmlformats.org/officeDocument/2006/relationships/image" Target="../media/image89.png"/><Relationship Id="rId41" Type="http://schemas.openxmlformats.org/officeDocument/2006/relationships/image" Target="../media/image25.png"/><Relationship Id="rId54" Type="http://schemas.openxmlformats.org/officeDocument/2006/relationships/image" Target="../media/image121.png"/><Relationship Id="rId62" Type="http://schemas.openxmlformats.org/officeDocument/2006/relationships/image" Target="../media/image127.png"/><Relationship Id="rId70" Type="http://schemas.openxmlformats.org/officeDocument/2006/relationships/image" Target="../media/image134.jpeg"/><Relationship Id="rId75"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78.jpeg"/><Relationship Id="rId15" Type="http://schemas.openxmlformats.org/officeDocument/2006/relationships/image" Target="../media/image85.jpe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49" Type="http://schemas.openxmlformats.org/officeDocument/2006/relationships/image" Target="../media/image116.png"/><Relationship Id="rId57" Type="http://schemas.openxmlformats.org/officeDocument/2006/relationships/image" Target="../media/image124.png"/><Relationship Id="rId10" Type="http://schemas.openxmlformats.org/officeDocument/2006/relationships/image" Target="../media/image20.png"/><Relationship Id="rId31" Type="http://schemas.openxmlformats.org/officeDocument/2006/relationships/image" Target="../media/image100.png"/><Relationship Id="rId44" Type="http://schemas.openxmlformats.org/officeDocument/2006/relationships/image" Target="../media/image27.png"/><Relationship Id="rId52" Type="http://schemas.openxmlformats.org/officeDocument/2006/relationships/image" Target="../media/image119.png"/><Relationship Id="rId60" Type="http://schemas.openxmlformats.org/officeDocument/2006/relationships/image" Target="../media/image24.png"/><Relationship Id="rId65" Type="http://schemas.openxmlformats.org/officeDocument/2006/relationships/image" Target="../media/image130.png"/><Relationship Id="rId73" Type="http://schemas.openxmlformats.org/officeDocument/2006/relationships/image" Target="../media/image137.png"/><Relationship Id="rId78" Type="http://schemas.openxmlformats.org/officeDocument/2006/relationships/image" Target="../media/image142.png"/><Relationship Id="rId81" Type="http://schemas.openxmlformats.org/officeDocument/2006/relationships/image" Target="../media/image145.png"/><Relationship Id="rId4" Type="http://schemas.openxmlformats.org/officeDocument/2006/relationships/image" Target="../media/image19.png"/><Relationship Id="rId9" Type="http://schemas.openxmlformats.org/officeDocument/2006/relationships/image" Target="../media/image80.png"/><Relationship Id="rId13" Type="http://schemas.openxmlformats.org/officeDocument/2006/relationships/image" Target="../media/image83.png"/><Relationship Id="rId18" Type="http://schemas.openxmlformats.org/officeDocument/2006/relationships/image" Target="../media/image26.png"/><Relationship Id="rId39" Type="http://schemas.openxmlformats.org/officeDocument/2006/relationships/image" Target="../media/image108.gif"/><Relationship Id="rId34" Type="http://schemas.openxmlformats.org/officeDocument/2006/relationships/image" Target="../media/image103.png"/><Relationship Id="rId50" Type="http://schemas.openxmlformats.org/officeDocument/2006/relationships/image" Target="../media/image117.png"/><Relationship Id="rId55" Type="http://schemas.openxmlformats.org/officeDocument/2006/relationships/image" Target="../media/image122.png"/><Relationship Id="rId76" Type="http://schemas.openxmlformats.org/officeDocument/2006/relationships/image" Target="../media/image140.png"/><Relationship Id="rId7" Type="http://schemas.openxmlformats.org/officeDocument/2006/relationships/image" Target="../media/image79.png"/><Relationship Id="rId71" Type="http://schemas.openxmlformats.org/officeDocument/2006/relationships/image" Target="../media/image135.png"/><Relationship Id="rId2" Type="http://schemas.openxmlformats.org/officeDocument/2006/relationships/image" Target="../media/image75.png"/><Relationship Id="rId29" Type="http://schemas.openxmlformats.org/officeDocument/2006/relationships/image" Target="../media/image98.png"/><Relationship Id="rId24" Type="http://schemas.openxmlformats.org/officeDocument/2006/relationships/image" Target="../media/image93.png"/><Relationship Id="rId40" Type="http://schemas.openxmlformats.org/officeDocument/2006/relationships/image" Target="../media/image109.png"/><Relationship Id="rId45" Type="http://schemas.openxmlformats.org/officeDocument/2006/relationships/image" Target="../media/image112.png"/><Relationship Id="rId66" Type="http://schemas.openxmlformats.org/officeDocument/2006/relationships/image" Target="../media/image131.jpeg"/></Relationships>
</file>

<file path=ppt/slides/_rels/slide14.xml.rels><?xml version="1.0" encoding="UTF-8" standalone="yes"?>
<Relationships xmlns="http://schemas.openxmlformats.org/package/2006/relationships"><Relationship Id="rId13" Type="http://schemas.microsoft.com/office/2007/relationships/hdphoto" Target="../media/hdphoto5.wdp"/><Relationship Id="rId18" Type="http://schemas.openxmlformats.org/officeDocument/2006/relationships/image" Target="../media/image155.png"/><Relationship Id="rId26" Type="http://schemas.openxmlformats.org/officeDocument/2006/relationships/image" Target="../media/image162.jpg"/><Relationship Id="rId39" Type="http://schemas.openxmlformats.org/officeDocument/2006/relationships/image" Target="../media/image172.png"/><Relationship Id="rId21" Type="http://schemas.openxmlformats.org/officeDocument/2006/relationships/image" Target="../media/image158.emf"/><Relationship Id="rId34" Type="http://schemas.microsoft.com/office/2007/relationships/hdphoto" Target="../media/hdphoto9.wdp"/><Relationship Id="rId7" Type="http://schemas.openxmlformats.org/officeDocument/2006/relationships/image" Target="../media/image149.png"/><Relationship Id="rId12" Type="http://schemas.openxmlformats.org/officeDocument/2006/relationships/image" Target="../media/image152.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69.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4.png"/><Relationship Id="rId20" Type="http://schemas.openxmlformats.org/officeDocument/2006/relationships/image" Target="../media/image157.png"/><Relationship Id="rId29" Type="http://schemas.openxmlformats.org/officeDocument/2006/relationships/image" Target="../media/image165.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51.emf"/><Relationship Id="rId24" Type="http://schemas.openxmlformats.org/officeDocument/2006/relationships/image" Target="../media/image161.png"/><Relationship Id="rId32" Type="http://schemas.openxmlformats.org/officeDocument/2006/relationships/image" Target="../media/image168.png"/><Relationship Id="rId37" Type="http://schemas.openxmlformats.org/officeDocument/2006/relationships/image" Target="../media/image171.png"/><Relationship Id="rId5" Type="http://schemas.openxmlformats.org/officeDocument/2006/relationships/image" Target="../media/image148.png"/><Relationship Id="rId15" Type="http://schemas.microsoft.com/office/2007/relationships/hdphoto" Target="../media/hdphoto6.wdp"/><Relationship Id="rId23" Type="http://schemas.openxmlformats.org/officeDocument/2006/relationships/image" Target="../media/image160.png"/><Relationship Id="rId28" Type="http://schemas.openxmlformats.org/officeDocument/2006/relationships/image" Target="../media/image164.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6.png"/><Relationship Id="rId31" Type="http://schemas.openxmlformats.org/officeDocument/2006/relationships/image" Target="../media/image167.png"/><Relationship Id="rId4" Type="http://schemas.microsoft.com/office/2007/relationships/hdphoto" Target="../media/hdphoto1.wdp"/><Relationship Id="rId9" Type="http://schemas.openxmlformats.org/officeDocument/2006/relationships/image" Target="../media/image150.png"/><Relationship Id="rId14" Type="http://schemas.openxmlformats.org/officeDocument/2006/relationships/image" Target="../media/image153.png"/><Relationship Id="rId22" Type="http://schemas.openxmlformats.org/officeDocument/2006/relationships/image" Target="../media/image159.png"/><Relationship Id="rId27" Type="http://schemas.openxmlformats.org/officeDocument/2006/relationships/image" Target="../media/image163.png"/><Relationship Id="rId30" Type="http://schemas.openxmlformats.org/officeDocument/2006/relationships/image" Target="../media/image166.jpg"/><Relationship Id="rId35" Type="http://schemas.openxmlformats.org/officeDocument/2006/relationships/image" Target="../media/image170.png"/><Relationship Id="rId8" Type="http://schemas.microsoft.com/office/2007/relationships/hdphoto" Target="../media/hdphoto3.wdp"/><Relationship Id="rId3" Type="http://schemas.openxmlformats.org/officeDocument/2006/relationships/image" Target="../media/image14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jpg"/><Relationship Id="rId7" Type="http://schemas.openxmlformats.org/officeDocument/2006/relationships/image" Target="../media/image17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76.jpg"/><Relationship Id="rId5" Type="http://schemas.openxmlformats.org/officeDocument/2006/relationships/image" Target="../media/image175.png"/><Relationship Id="rId4" Type="http://schemas.openxmlformats.org/officeDocument/2006/relationships/image" Target="../media/image174.png"/><Relationship Id="rId9" Type="http://schemas.openxmlformats.org/officeDocument/2006/relationships/image" Target="../media/image17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3" Type="http://schemas.openxmlformats.org/officeDocument/2006/relationships/image" Target="../media/image187.emf"/><Relationship Id="rId18" Type="http://schemas.openxmlformats.org/officeDocument/2006/relationships/image" Target="../media/image192.emf"/><Relationship Id="rId26" Type="http://schemas.openxmlformats.org/officeDocument/2006/relationships/image" Target="../media/image200.emf"/><Relationship Id="rId39" Type="http://schemas.openxmlformats.org/officeDocument/2006/relationships/image" Target="../media/image213.emf"/><Relationship Id="rId21" Type="http://schemas.openxmlformats.org/officeDocument/2006/relationships/image" Target="../media/image195.emf"/><Relationship Id="rId34" Type="http://schemas.openxmlformats.org/officeDocument/2006/relationships/image" Target="../media/image208.emf"/><Relationship Id="rId7" Type="http://schemas.openxmlformats.org/officeDocument/2006/relationships/image" Target="../media/image182.emf"/><Relationship Id="rId12" Type="http://schemas.openxmlformats.org/officeDocument/2006/relationships/image" Target="../media/image186.emf"/><Relationship Id="rId17" Type="http://schemas.openxmlformats.org/officeDocument/2006/relationships/image" Target="../media/image191.emf"/><Relationship Id="rId25" Type="http://schemas.openxmlformats.org/officeDocument/2006/relationships/image" Target="../media/image199.emf"/><Relationship Id="rId33" Type="http://schemas.openxmlformats.org/officeDocument/2006/relationships/image" Target="../media/image207.emf"/><Relationship Id="rId38" Type="http://schemas.openxmlformats.org/officeDocument/2006/relationships/image" Target="../media/image212.png"/><Relationship Id="rId2" Type="http://schemas.openxmlformats.org/officeDocument/2006/relationships/notesSlide" Target="../notesSlides/notesSlide12.xml"/><Relationship Id="rId16" Type="http://schemas.openxmlformats.org/officeDocument/2006/relationships/image" Target="../media/image190.emf"/><Relationship Id="rId20" Type="http://schemas.openxmlformats.org/officeDocument/2006/relationships/image" Target="../media/image194.emf"/><Relationship Id="rId29" Type="http://schemas.openxmlformats.org/officeDocument/2006/relationships/image" Target="../media/image203.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8.emf"/><Relationship Id="rId32" Type="http://schemas.openxmlformats.org/officeDocument/2006/relationships/image" Target="../media/image206.png"/><Relationship Id="rId37" Type="http://schemas.openxmlformats.org/officeDocument/2006/relationships/image" Target="../media/image211.emf"/><Relationship Id="rId5" Type="http://schemas.openxmlformats.org/officeDocument/2006/relationships/image" Target="../media/image181.png"/><Relationship Id="rId15" Type="http://schemas.openxmlformats.org/officeDocument/2006/relationships/image" Target="../media/image189.emf"/><Relationship Id="rId23" Type="http://schemas.openxmlformats.org/officeDocument/2006/relationships/image" Target="../media/image197.png"/><Relationship Id="rId28" Type="http://schemas.openxmlformats.org/officeDocument/2006/relationships/image" Target="../media/image202.emf"/><Relationship Id="rId36" Type="http://schemas.openxmlformats.org/officeDocument/2006/relationships/image" Target="../media/image210.emf"/><Relationship Id="rId10" Type="http://schemas.openxmlformats.org/officeDocument/2006/relationships/image" Target="../media/image185.png"/><Relationship Id="rId19" Type="http://schemas.openxmlformats.org/officeDocument/2006/relationships/image" Target="../media/image193.emf"/><Relationship Id="rId31" Type="http://schemas.openxmlformats.org/officeDocument/2006/relationships/image" Target="../media/image205.emf"/><Relationship Id="rId4" Type="http://schemas.microsoft.com/office/2007/relationships/hdphoto" Target="../media/hdphoto12.wdp"/><Relationship Id="rId9" Type="http://schemas.openxmlformats.org/officeDocument/2006/relationships/image" Target="../media/image184.emf"/><Relationship Id="rId14" Type="http://schemas.openxmlformats.org/officeDocument/2006/relationships/image" Target="../media/image188.emf"/><Relationship Id="rId22" Type="http://schemas.openxmlformats.org/officeDocument/2006/relationships/image" Target="../media/image196.png"/><Relationship Id="rId27" Type="http://schemas.openxmlformats.org/officeDocument/2006/relationships/image" Target="../media/image201.emf"/><Relationship Id="rId30" Type="http://schemas.openxmlformats.org/officeDocument/2006/relationships/image" Target="../media/image204.emf"/><Relationship Id="rId35" Type="http://schemas.openxmlformats.org/officeDocument/2006/relationships/image" Target="../media/image209.emf"/><Relationship Id="rId8" Type="http://schemas.openxmlformats.org/officeDocument/2006/relationships/image" Target="../media/image183.png"/><Relationship Id="rId3" Type="http://schemas.openxmlformats.org/officeDocument/2006/relationships/image" Target="../media/image180.png"/></Relationships>
</file>

<file path=ppt/slides/_rels/slide19.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16.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15.emf"/><Relationship Id="rId5" Type="http://schemas.openxmlformats.org/officeDocument/2006/relationships/image" Target="../media/image213.emf"/><Relationship Id="rId4" Type="http://schemas.openxmlformats.org/officeDocument/2006/relationships/image" Target="../media/image21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7.tmp"/><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18.png"/><Relationship Id="rId7" Type="http://schemas.openxmlformats.org/officeDocument/2006/relationships/image" Target="../media/image220.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19.png"/><Relationship Id="rId4" Type="http://schemas.microsoft.com/office/2007/relationships/hdphoto" Target="../media/hdphoto15.wdp"/></Relationships>
</file>

<file path=ppt/slides/_rels/slide22.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24.png"/><Relationship Id="rId5" Type="http://schemas.openxmlformats.org/officeDocument/2006/relationships/image" Target="../media/image223.png"/><Relationship Id="rId10" Type="http://schemas.microsoft.com/office/2007/relationships/hdphoto" Target="../media/hdphoto18.wdp"/><Relationship Id="rId4" Type="http://schemas.openxmlformats.org/officeDocument/2006/relationships/image" Target="../media/image222.png"/><Relationship Id="rId9" Type="http://schemas.openxmlformats.org/officeDocument/2006/relationships/image" Target="../media/image227.png"/></Relationships>
</file>

<file path=ppt/slides/_rels/slide23.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30.png"/></Relationships>
</file>

<file path=ppt/slides/_rels/slide2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2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 Id="rId9" Type="http://schemas.openxmlformats.org/officeDocument/2006/relationships/image" Target="../media/image2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customXml" Target="../../customXml/item3.xml"/><Relationship Id="rId7" Type="http://schemas.openxmlformats.org/officeDocument/2006/relationships/image" Target="../media/image244.emf"/><Relationship Id="rId12" Type="http://schemas.openxmlformats.org/officeDocument/2006/relationships/image" Target="../media/image249.png"/><Relationship Id="rId2" Type="http://schemas.openxmlformats.org/officeDocument/2006/relationships/customXml" Target="../../customXml/item2.xml"/><Relationship Id="rId1" Type="http://schemas.openxmlformats.org/officeDocument/2006/relationships/customXml" Target="../../customXml/item4.xml"/><Relationship Id="rId6" Type="http://schemas.openxmlformats.org/officeDocument/2006/relationships/image" Target="../media/image243.emf"/><Relationship Id="rId11" Type="http://schemas.openxmlformats.org/officeDocument/2006/relationships/image" Target="../media/image248.emf"/><Relationship Id="rId5" Type="http://schemas.openxmlformats.org/officeDocument/2006/relationships/notesSlide" Target="../notesSlides/notesSlide21.xml"/><Relationship Id="rId10" Type="http://schemas.openxmlformats.org/officeDocument/2006/relationships/image" Target="../media/image247.emf"/><Relationship Id="rId4" Type="http://schemas.openxmlformats.org/officeDocument/2006/relationships/slideLayout" Target="../slideLayouts/slideLayout16.xml"/><Relationship Id="rId9" Type="http://schemas.openxmlformats.org/officeDocument/2006/relationships/image" Target="../media/image246.png"/></Relationships>
</file>

<file path=ppt/slides/_rels/slide31.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250.png"/><Relationship Id="rId7" Type="http://schemas.openxmlformats.org/officeDocument/2006/relationships/image" Target="../media/image254.png"/><Relationship Id="rId12" Type="http://schemas.openxmlformats.org/officeDocument/2006/relationships/image" Target="../media/image257.pn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253.png"/><Relationship Id="rId11" Type="http://schemas.openxmlformats.org/officeDocument/2006/relationships/image" Target="../media/image256.png"/><Relationship Id="rId5" Type="http://schemas.openxmlformats.org/officeDocument/2006/relationships/image" Target="../media/image252.emf"/><Relationship Id="rId10" Type="http://schemas.openxmlformats.org/officeDocument/2006/relationships/image" Target="../media/image255.png"/><Relationship Id="rId4" Type="http://schemas.openxmlformats.org/officeDocument/2006/relationships/image" Target="../media/image251.png"/><Relationship Id="rId9" Type="http://schemas.openxmlformats.org/officeDocument/2006/relationships/image" Target="../media/image229.png"/></Relationships>
</file>

<file path=ppt/slides/_rels/slide32.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image" Target="../media/image258.PNG"/><Relationship Id="rId7" Type="http://schemas.openxmlformats.org/officeDocument/2006/relationships/image" Target="../media/image262.png"/><Relationship Id="rId12" Type="http://schemas.openxmlformats.org/officeDocument/2006/relationships/image" Target="../media/image267.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261.png"/><Relationship Id="rId11" Type="http://schemas.openxmlformats.org/officeDocument/2006/relationships/image" Target="../media/image266.png"/><Relationship Id="rId5" Type="http://schemas.openxmlformats.org/officeDocument/2006/relationships/image" Target="../media/image260.png"/><Relationship Id="rId10" Type="http://schemas.openxmlformats.org/officeDocument/2006/relationships/image" Target="../media/image265.png"/><Relationship Id="rId4" Type="http://schemas.openxmlformats.org/officeDocument/2006/relationships/image" Target="../media/image259.png"/><Relationship Id="rId9" Type="http://schemas.openxmlformats.org/officeDocument/2006/relationships/image" Target="../media/image264.png"/></Relationships>
</file>

<file path=ppt/slides/_rels/slide33.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200.emf"/><Relationship Id="rId1" Type="http://schemas.openxmlformats.org/officeDocument/2006/relationships/slideLayout" Target="../slideLayouts/slideLayout5.xml"/><Relationship Id="rId4" Type="http://schemas.openxmlformats.org/officeDocument/2006/relationships/image" Target="../media/image193.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gif"/><Relationship Id="rId34" Type="http://schemas.openxmlformats.org/officeDocument/2006/relationships/image" Target="../media/image41.jpeg"/><Relationship Id="rId42" Type="http://schemas.openxmlformats.org/officeDocument/2006/relationships/image" Target="../media/image49.png"/><Relationship Id="rId47" Type="http://schemas.openxmlformats.org/officeDocument/2006/relationships/image" Target="../media/image53.png"/><Relationship Id="rId50" Type="http://schemas.openxmlformats.org/officeDocument/2006/relationships/image" Target="../media/image55.png"/><Relationship Id="rId55" Type="http://schemas.openxmlformats.org/officeDocument/2006/relationships/image" Target="../media/image60.gif"/><Relationship Id="rId7" Type="http://schemas.openxmlformats.org/officeDocument/2006/relationships/image" Target="../media/image14.jpeg"/><Relationship Id="rId2" Type="http://schemas.openxmlformats.org/officeDocument/2006/relationships/notesSlide" Target="../notesSlides/notesSlide5.xml"/><Relationship Id="rId16" Type="http://schemas.openxmlformats.org/officeDocument/2006/relationships/image" Target="../media/image23.png"/><Relationship Id="rId29" Type="http://schemas.openxmlformats.org/officeDocument/2006/relationships/image" Target="../media/image36.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g"/><Relationship Id="rId53" Type="http://schemas.openxmlformats.org/officeDocument/2006/relationships/image" Target="../media/image58.png"/><Relationship Id="rId58" Type="http://schemas.openxmlformats.org/officeDocument/2006/relationships/image" Target="../media/image63.jpg"/><Relationship Id="rId5" Type="http://schemas.openxmlformats.org/officeDocument/2006/relationships/image" Target="../media/image12.png"/><Relationship Id="rId61" Type="http://schemas.openxmlformats.org/officeDocument/2006/relationships/image" Target="../media/image66.jpeg"/><Relationship Id="rId19" Type="http://schemas.openxmlformats.org/officeDocument/2006/relationships/image" Target="../media/image2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jpeg"/><Relationship Id="rId43" Type="http://schemas.openxmlformats.org/officeDocument/2006/relationships/image" Target="../media/image50.png"/><Relationship Id="rId48" Type="http://schemas.openxmlformats.org/officeDocument/2006/relationships/image" Target="../media/image54.png"/><Relationship Id="rId56" Type="http://schemas.openxmlformats.org/officeDocument/2006/relationships/image" Target="../media/image61.gif"/><Relationship Id="rId8" Type="http://schemas.openxmlformats.org/officeDocument/2006/relationships/image" Target="../media/image15.jpeg"/><Relationship Id="rId51" Type="http://schemas.openxmlformats.org/officeDocument/2006/relationships/image" Target="../media/image56.png"/><Relationship Id="rId3" Type="http://schemas.openxmlformats.org/officeDocument/2006/relationships/image" Target="../media/image10.jp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gif"/><Relationship Id="rId38" Type="http://schemas.openxmlformats.org/officeDocument/2006/relationships/image" Target="../media/image45.png"/><Relationship Id="rId46" Type="http://schemas.openxmlformats.org/officeDocument/2006/relationships/hyperlink" Target="http://www.10thmagnitude.com/" TargetMode="External"/><Relationship Id="rId59" Type="http://schemas.openxmlformats.org/officeDocument/2006/relationships/image" Target="../media/image64.jpg"/><Relationship Id="rId20" Type="http://schemas.openxmlformats.org/officeDocument/2006/relationships/image" Target="../media/image27.png"/><Relationship Id="rId41" Type="http://schemas.openxmlformats.org/officeDocument/2006/relationships/image" Target="../media/image48.png"/><Relationship Id="rId54" Type="http://schemas.openxmlformats.org/officeDocument/2006/relationships/image" Target="../media/image59.jpg"/><Relationship Id="rId1" Type="http://schemas.openxmlformats.org/officeDocument/2006/relationships/slideLayout" Target="../slideLayouts/slideLayout5.xml"/><Relationship Id="rId6" Type="http://schemas.openxmlformats.org/officeDocument/2006/relationships/image" Target="../media/image13.pn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jpg"/><Relationship Id="rId49" Type="http://schemas.openxmlformats.org/officeDocument/2006/relationships/hyperlink" Target="http://www.dotnetsolutions.co.uk/" TargetMode="External"/><Relationship Id="rId57" Type="http://schemas.openxmlformats.org/officeDocument/2006/relationships/image" Target="../media/image62.jpeg"/><Relationship Id="rId10" Type="http://schemas.openxmlformats.org/officeDocument/2006/relationships/image" Target="../media/image17.png"/><Relationship Id="rId31" Type="http://schemas.openxmlformats.org/officeDocument/2006/relationships/image" Target="../media/image38.png"/><Relationship Id="rId44" Type="http://schemas.openxmlformats.org/officeDocument/2006/relationships/image" Target="../media/image51.jpeg"/><Relationship Id="rId52" Type="http://schemas.openxmlformats.org/officeDocument/2006/relationships/image" Target="../media/image57.png"/><Relationship Id="rId60" Type="http://schemas.openxmlformats.org/officeDocument/2006/relationships/image" Target="../media/image65.jpg"/><Relationship Id="rId4" Type="http://schemas.openxmlformats.org/officeDocument/2006/relationships/image" Target="../media/image11.tiff"/><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Cloud for Modern Business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9"/>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20</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a:t>
            </a:r>
            <a:r>
              <a:rPr lang="en-US" sz="1800" dirty="0" smtClean="0">
                <a:solidFill>
                  <a:schemeClr val="bg1"/>
                </a:solidFill>
                <a:latin typeface="+mj-lt"/>
              </a:rPr>
              <a:t>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a:t>
            </a:r>
            <a:r>
              <a:rPr lang="en-US" sz="1799" dirty="0" smtClean="0">
                <a:solidFill>
                  <a:schemeClr val="bg1"/>
                </a:solidFill>
                <a:latin typeface="Segoe UI Light" panose="020B0502040204020203" pitchFamily="34" charset="0"/>
                <a:cs typeface="Segoe UI Light" panose="020B0502040204020203" pitchFamily="34" charset="0"/>
              </a:rPr>
              <a:t>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a:t>
            </a:r>
            <a:r>
              <a:rPr lang="en-US" sz="1799" smtClean="0">
                <a:solidFill>
                  <a:schemeClr val="bg1"/>
                </a:solidFill>
                <a:latin typeface="Segoe UI Light" panose="020B0502040204020203" pitchFamily="34" charset="0"/>
                <a:cs typeface="Segoe UI Light" panose="020B0502040204020203" pitchFamily="34" charset="0"/>
              </a:rPr>
              <a:t>resources</a:t>
            </a:r>
          </a:p>
          <a:p>
            <a:pPr marL="0" indent="0">
              <a:lnSpc>
                <a:spcPct val="100000"/>
              </a:lnSpc>
              <a:spcAft>
                <a:spcPts val="800"/>
              </a:spcAft>
              <a:buNone/>
            </a:pPr>
            <a:r>
              <a:rPr lang="en-US" sz="1799"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endParaRPr lang="en-US" sz="1799" dirty="0" smtClean="0">
              <a:solidFill>
                <a:schemeClr val="bg1"/>
              </a:solidFill>
              <a:latin typeface="Segoe UI Light" panose="020B0502040204020203" pitchFamily="34" charset="0"/>
              <a:cs typeface="Segoe UI Light" panose="020B0502040204020203" pitchFamily="34" charset="0"/>
            </a:endParaRP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smtClean="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a:t>
            </a:r>
            <a:r>
              <a:rPr lang="en-US" sz="1799" dirty="0" smtClean="0">
                <a:solidFill>
                  <a:schemeClr val="bg1"/>
                </a:solidFill>
                <a:latin typeface="Segoe UI Light" panose="020B0502040204020203" pitchFamily="34" charset="0"/>
                <a:cs typeface="Segoe UI Light" panose="020B0502040204020203" pitchFamily="34" charset="0"/>
              </a:rPr>
              <a:t>VS and </a:t>
            </a:r>
            <a:r>
              <a:rPr lang="en-US" sz="1799" dirty="0" err="1" smtClean="0">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Supports X-Plat development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104300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497013"/>
            <a:ext cx="11112500" cy="4675187"/>
          </a:xfrm>
          <a:prstGeom prst="rect">
            <a:avLst/>
          </a:prstGeom>
        </p:spPr>
        <p:txBody>
          <a:bodyPr/>
          <a:lstStyle/>
          <a:p>
            <a:r>
              <a:rPr lang="en-US" sz="2800" dirty="0" smtClean="0">
                <a:latin typeface="Segoe UI (Body)"/>
              </a:rPr>
              <a:t>Fully managed SQL Server database technology as a service</a:t>
            </a:r>
          </a:p>
          <a:p>
            <a:pPr marL="336076" lvl="1" indent="-336076"/>
            <a:r>
              <a:rPr lang="en-US" sz="2800" spc="-51" dirty="0"/>
              <a:t>Ideal for simple and complex </a:t>
            </a:r>
            <a:r>
              <a:rPr lang="en-US" sz="2800" spc="-51" dirty="0" smtClean="0"/>
              <a:t>applications</a:t>
            </a:r>
            <a:endParaRPr lang="en-US" sz="2800" dirty="0" smtClean="0">
              <a:latin typeface="Segoe UI (Body)"/>
            </a:endParaRPr>
          </a:p>
          <a:p>
            <a:pPr marL="336076" lvl="1" indent="-336076"/>
            <a:r>
              <a:rPr lang="en-US" sz="2800" spc="-51" dirty="0"/>
              <a:t>Enterprise-ready with automatic support for </a:t>
            </a:r>
            <a:r>
              <a:rPr lang="en-US" sz="2800" spc="-51" dirty="0" smtClean="0"/>
              <a:t>HA</a:t>
            </a:r>
          </a:p>
          <a:p>
            <a:pPr marL="336076" lvl="1" indent="-336076"/>
            <a:endParaRPr lang="en-US" sz="2800" spc="-51" dirty="0"/>
          </a:p>
          <a:p>
            <a:endParaRPr lang="en-US" sz="2800" dirty="0"/>
          </a:p>
        </p:txBody>
      </p:sp>
      <p:grpSp>
        <p:nvGrpSpPr>
          <p:cNvPr id="44" name="Group 43"/>
          <p:cNvGrpSpPr/>
          <p:nvPr/>
        </p:nvGrpSpPr>
        <p:grpSpPr>
          <a:xfrm>
            <a:off x="3808412" y="3429000"/>
            <a:ext cx="4242515" cy="2562226"/>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Primary</a:t>
              </a:r>
            </a:p>
          </p:txBody>
        </p:sp>
      </p:grpSp>
    </p:spTree>
    <p:extLst>
      <p:ext uri="{BB962C8B-B14F-4D97-AF65-F5344CB8AC3E}">
        <p14:creationId xmlns:p14="http://schemas.microsoft.com/office/powerpoint/2010/main" val="17941270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497013"/>
            <a:ext cx="11112500" cy="4675187"/>
          </a:xfrm>
          <a:prstGeom prst="rect">
            <a:avLst/>
          </a:prstGeom>
        </p:spPr>
        <p:txBody>
          <a:bodyPr/>
          <a:lstStyle/>
          <a:p>
            <a:pPr marL="346074" lvl="1" indent="-342900" defTabSz="914051">
              <a:spcBef>
                <a:spcPts val="600"/>
              </a:spcBef>
            </a:pPr>
            <a:r>
              <a:rPr lang="en-US" sz="2800" spc="-51" dirty="0"/>
              <a:t>Designed to scale out elastically with </a:t>
            </a:r>
            <a:r>
              <a:rPr lang="en-US" sz="2800" spc="-51" dirty="0" smtClean="0"/>
              <a:t>demand</a:t>
            </a:r>
          </a:p>
          <a:p>
            <a:pPr marL="346074" lvl="1" indent="-342900" defTabSz="914051">
              <a:spcBef>
                <a:spcPts val="600"/>
              </a:spcBef>
            </a:pPr>
            <a:r>
              <a:rPr lang="en-US" sz="2800" spc="-51" dirty="0" smtClean="0"/>
              <a:t>Robust Failover and Disaster Recovery capabilities</a:t>
            </a:r>
          </a:p>
          <a:p>
            <a:pPr marL="346074" lvl="1" indent="-342900" defTabSz="914051">
              <a:spcBef>
                <a:spcPts val="600"/>
              </a:spcBef>
            </a:pPr>
            <a:endParaRPr lang="en-US" sz="2800" spc="-51" dirty="0" smtClean="0"/>
          </a:p>
          <a:p>
            <a:endParaRPr lang="en-US" sz="2800" dirty="0"/>
          </a:p>
        </p:txBody>
      </p:sp>
      <p:pic>
        <p:nvPicPr>
          <p:cNvPr id="11"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624" y="3348255"/>
            <a:ext cx="4343014" cy="2442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2" y="3321056"/>
            <a:ext cx="4322073" cy="2470144"/>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12"/>
          <p:cNvSpPr/>
          <p:nvPr/>
        </p:nvSpPr>
        <p:spPr bwMode="auto">
          <a:xfrm>
            <a:off x="5332412" y="2824078"/>
            <a:ext cx="3657600"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Cross Datacenter Failover</a:t>
            </a:r>
            <a:endParaRPr lang="en-US" kern="0" dirty="0">
              <a:solidFill>
                <a:schemeClr val="bg1"/>
              </a:solidFill>
              <a:latin typeface="Segoe UI Light" pitchFamily="34" charset="0"/>
            </a:endParaRPr>
          </a:p>
        </p:txBody>
      </p:sp>
      <p:pic>
        <p:nvPicPr>
          <p:cNvPr id="8" name="Picture 7"/>
          <p:cNvPicPr>
            <a:picLocks noChangeAspect="1"/>
          </p:cNvPicPr>
          <p:nvPr/>
        </p:nvPicPr>
        <p:blipFill>
          <a:blip r:embed="rId5"/>
          <a:stretch>
            <a:fillRect/>
          </a:stretch>
        </p:blipFill>
        <p:spPr>
          <a:xfrm>
            <a:off x="989011" y="3035307"/>
            <a:ext cx="3534646" cy="2747956"/>
          </a:xfrm>
          <a:prstGeom prst="rect">
            <a:avLst/>
          </a:prstGeom>
        </p:spPr>
      </p:pic>
      <p:pic>
        <p:nvPicPr>
          <p:cNvPr id="7" name="Picture 6" descr="http://acom.azurecomcdn.net/80C57D/cdn/images/cvt-8def8705dedf720eb8d827b24881158a211ff0890b39164aa61be9d0df4ddb72/page/services/sql-database/massive.png?t=popn"/>
          <p:cNvPicPr/>
          <p:nvPr/>
        </p:nvPicPr>
        <p:blipFill>
          <a:blip r:embed="rId6">
            <a:extLst>
              <a:ext uri="{28A0092B-C50C-407E-A947-70E740481C1C}">
                <a14:useLocalDpi xmlns:a14="http://schemas.microsoft.com/office/drawing/2010/main" val="0"/>
              </a:ext>
            </a:extLst>
          </a:blip>
          <a:srcRect/>
          <a:stretch>
            <a:fillRect/>
          </a:stretch>
        </p:blipFill>
        <p:spPr bwMode="auto">
          <a:xfrm>
            <a:off x="3475038" y="3124200"/>
            <a:ext cx="914400" cy="609600"/>
          </a:xfrm>
          <a:prstGeom prst="rect">
            <a:avLst/>
          </a:prstGeom>
          <a:noFill/>
          <a:ln>
            <a:noFill/>
          </a:ln>
        </p:spPr>
      </p:pic>
    </p:spTree>
    <p:extLst>
      <p:ext uri="{BB962C8B-B14F-4D97-AF65-F5344CB8AC3E}">
        <p14:creationId xmlns:p14="http://schemas.microsoft.com/office/powerpoint/2010/main" val="552703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lstStyle/>
          <a:p>
            <a:r>
              <a:rPr lang="en-US" dirty="0" smtClean="0"/>
              <a:t>The Azure Management Portal</a:t>
            </a:r>
            <a:endParaRPr lang="en-US" dirty="0"/>
          </a:p>
        </p:txBody>
      </p:sp>
      <p:sp>
        <p:nvSpPr>
          <p:cNvPr id="3" name="Text Placeholder 1"/>
          <p:cNvSpPr txBox="1">
            <a:spLocks/>
          </p:cNvSpPr>
          <p:nvPr/>
        </p:nvSpPr>
        <p:spPr>
          <a:xfrm>
            <a:off x="247076" y="1935348"/>
            <a:ext cx="8334267" cy="4331592"/>
          </a:xfrm>
          <a:prstGeom prst="rect">
            <a:avLst/>
          </a:prstGeom>
          <a:solidFill>
            <a:schemeClr val="accent1"/>
          </a:solidFill>
        </p:spPr>
        <p:txBody>
          <a:bodyPr/>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FFFFFF"/>
              </a:buClr>
              <a:buNone/>
            </a:pPr>
            <a:r>
              <a:rPr lang="en-US" sz="3528" dirty="0">
                <a:gradFill>
                  <a:gsLst>
                    <a:gs pos="1250">
                      <a:srgbClr val="FFFFFF"/>
                    </a:gs>
                    <a:gs pos="100000">
                      <a:srgbClr val="FFFFFF"/>
                    </a:gs>
                  </a:gsLst>
                  <a:lin ang="5400000" scaled="0"/>
                </a:gradFill>
              </a:rPr>
              <a:t>Create and Configure Cloud Resources</a:t>
            </a:r>
          </a:p>
          <a:p>
            <a:pPr marL="448102" indent="-448102">
              <a:buClr>
                <a:srgbClr val="FFFFFF"/>
              </a:buClr>
              <a:buFont typeface="Arial" panose="020B0604020202020204" pitchFamily="34" charset="0"/>
              <a:buChar char="•"/>
            </a:pPr>
            <a:r>
              <a:rPr lang="en-US" sz="2156" dirty="0">
                <a:gradFill>
                  <a:gsLst>
                    <a:gs pos="1250">
                      <a:srgbClr val="FFFFFF"/>
                    </a:gs>
                    <a:gs pos="100000">
                      <a:srgbClr val="FFFFFF"/>
                    </a:gs>
                  </a:gsLst>
                  <a:lin ang="5400000" scaled="0"/>
                </a:gradFill>
              </a:rPr>
              <a:t>Virtual Machines, Virtual Networks, Web Apps, Mobile Apps etc..</a:t>
            </a:r>
          </a:p>
          <a:p>
            <a:pPr marL="0" indent="0">
              <a:buClr>
                <a:srgbClr val="FFFFFF"/>
              </a:buClr>
              <a:buNone/>
            </a:pPr>
            <a:r>
              <a:rPr lang="en-US" sz="3528" dirty="0">
                <a:gradFill>
                  <a:gsLst>
                    <a:gs pos="1250">
                      <a:srgbClr val="FFFFFF"/>
                    </a:gs>
                    <a:gs pos="100000">
                      <a:srgbClr val="FFFFFF"/>
                    </a:gs>
                  </a:gsLst>
                  <a:lin ang="5400000" scaled="0"/>
                </a:gradFill>
              </a:rPr>
              <a:t>Monitor Workloads and Configure Alerts</a:t>
            </a:r>
          </a:p>
          <a:p>
            <a:pPr marL="448102" indent="-448102">
              <a:buClr>
                <a:srgbClr val="FFFFFF"/>
              </a:buClr>
              <a:buFont typeface="Arial" panose="020B0604020202020204" pitchFamily="34" charset="0"/>
              <a:buChar char="•"/>
            </a:pPr>
            <a:r>
              <a:rPr lang="en-US" sz="2156" dirty="0">
                <a:gradFill>
                  <a:gsLst>
                    <a:gs pos="1250">
                      <a:srgbClr val="FFFFFF"/>
                    </a:gs>
                    <a:gs pos="100000">
                      <a:srgbClr val="FFFFFF"/>
                    </a:gs>
                  </a:gsLst>
                  <a:lin ang="5400000" scaled="0"/>
                </a:gradFill>
              </a:rPr>
              <a:t>Customizable Startboard and blades</a:t>
            </a:r>
          </a:p>
          <a:p>
            <a:pPr marL="0" indent="0">
              <a:buClr>
                <a:srgbClr val="FFFFFF"/>
              </a:buClr>
              <a:buNone/>
            </a:pPr>
            <a:r>
              <a:rPr lang="en-US" sz="3528" dirty="0">
                <a:gradFill>
                  <a:gsLst>
                    <a:gs pos="1250">
                      <a:srgbClr val="FFFFFF"/>
                    </a:gs>
                    <a:gs pos="100000">
                      <a:srgbClr val="FFFFFF"/>
                    </a:gs>
                  </a:gsLst>
                  <a:lin ang="5400000" scaled="0"/>
                </a:gradFill>
              </a:rPr>
              <a:t>Integrated DevOps Experience </a:t>
            </a:r>
          </a:p>
          <a:p>
            <a:pPr marL="448102" indent="-448102">
              <a:buClr>
                <a:srgbClr val="FFFFFF"/>
              </a:buClr>
              <a:buFont typeface="Arial" panose="020B0604020202020204" pitchFamily="34" charset="0"/>
              <a:buChar char="•"/>
            </a:pPr>
            <a:r>
              <a:rPr lang="en-US" sz="2156" dirty="0">
                <a:gradFill>
                  <a:gsLst>
                    <a:gs pos="1250">
                      <a:srgbClr val="FFFFFF"/>
                    </a:gs>
                    <a:gs pos="100000">
                      <a:srgbClr val="FFFFFF"/>
                    </a:gs>
                  </a:gsLst>
                  <a:lin ang="5400000" scaled="0"/>
                </a:gradFill>
              </a:rPr>
              <a:t>Continuous integration and deployment and configuration management </a:t>
            </a:r>
          </a:p>
          <a:p>
            <a:pPr marL="0" indent="0">
              <a:buClr>
                <a:srgbClr val="FFFFFF"/>
              </a:buClr>
              <a:buNone/>
            </a:pPr>
            <a:r>
              <a:rPr lang="en-US" sz="3528" dirty="0">
                <a:gradFill>
                  <a:gsLst>
                    <a:gs pos="1250">
                      <a:srgbClr val="FFFFFF"/>
                    </a:gs>
                    <a:gs pos="100000">
                      <a:srgbClr val="FFFFFF"/>
                    </a:gs>
                  </a:gsLst>
                  <a:lin ang="5400000" scaled="0"/>
                </a:gradFill>
              </a:rPr>
              <a:t>Integration with the Azure Market Place</a:t>
            </a:r>
          </a:p>
          <a:p>
            <a:pPr marL="448102" indent="-448102">
              <a:buClr>
                <a:srgbClr val="FFFFFF"/>
              </a:buClr>
              <a:buFont typeface="Arial" panose="020B0604020202020204" pitchFamily="34" charset="0"/>
              <a:buChar char="•"/>
            </a:pPr>
            <a:r>
              <a:rPr lang="en-US" sz="2156" dirty="0">
                <a:gradFill>
                  <a:gsLst>
                    <a:gs pos="1250">
                      <a:srgbClr val="FFFFFF"/>
                    </a:gs>
                    <a:gs pos="100000">
                      <a:srgbClr val="FFFFFF"/>
                    </a:gs>
                  </a:gsLst>
                  <a:lin ang="5400000" scaled="0"/>
                </a:gradFill>
              </a:rPr>
              <a:t>Easy access to Microsoft and Azure certified solutions</a:t>
            </a:r>
          </a:p>
        </p:txBody>
      </p:sp>
      <p:pic>
        <p:nvPicPr>
          <p:cNvPr id="4" name="Picture 3"/>
          <p:cNvPicPr>
            <a:picLocks noChangeAspect="1"/>
          </p:cNvPicPr>
          <p:nvPr/>
        </p:nvPicPr>
        <p:blipFill>
          <a:blip r:embed="rId3"/>
          <a:stretch>
            <a:fillRect/>
          </a:stretch>
        </p:blipFill>
        <p:spPr>
          <a:xfrm>
            <a:off x="8110843" y="3429000"/>
            <a:ext cx="3876945" cy="2471088"/>
          </a:xfrm>
          <a:prstGeom prst="rect">
            <a:avLst/>
          </a:prstGeom>
        </p:spPr>
      </p:pic>
    </p:spTree>
    <p:extLst>
      <p:ext uri="{BB962C8B-B14F-4D97-AF65-F5344CB8AC3E}">
        <p14:creationId xmlns:p14="http://schemas.microsoft.com/office/powerpoint/2010/main" val="421369788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Azure Management Portal</a:t>
            </a:r>
            <a:endParaRPr lang="en-US"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Azure Marketplace</a:t>
            </a:r>
            <a:endParaRPr lang="en-US" sz="4000" dirty="0" smtClean="0">
              <a:solidFill>
                <a:srgbClr val="FFFFFF"/>
              </a:solidFill>
              <a:latin typeface="Segoe UI Light"/>
            </a:endParaRP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75649" y="5576546"/>
            <a:ext cx="8066963" cy="917575"/>
          </a:xfrm>
        </p:spPr>
        <p:txBody>
          <a:bodyPr>
            <a:noAutofit/>
          </a:bodyPr>
          <a:lstStyle/>
          <a:p>
            <a:r>
              <a:rPr lang="en-US" sz="4000" dirty="0"/>
              <a:t>Key Scenarios to get started with Microsoft Azure</a:t>
            </a:r>
          </a:p>
        </p:txBody>
      </p:sp>
      <p:sp>
        <p:nvSpPr>
          <p:cNvPr id="62" name="Freeform 61"/>
          <p:cNvSpPr/>
          <p:nvPr/>
        </p:nvSpPr>
        <p:spPr bwMode="auto">
          <a:xfrm flipH="1" flipV="1">
            <a:off x="2723408" y="2748394"/>
            <a:ext cx="3654580" cy="7100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3" name="Freeform 62"/>
          <p:cNvSpPr/>
          <p:nvPr/>
        </p:nvSpPr>
        <p:spPr bwMode="auto">
          <a:xfrm flipH="1" flipV="1">
            <a:off x="2793034" y="4114800"/>
            <a:ext cx="3697747" cy="16778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 name="Group 8"/>
          <p:cNvGrpSpPr>
            <a:grpSpLocks noChangeAspect="1"/>
          </p:cNvGrpSpPr>
          <p:nvPr/>
        </p:nvGrpSpPr>
        <p:grpSpPr>
          <a:xfrm>
            <a:off x="1354429" y="141318"/>
            <a:ext cx="1801522" cy="4990318"/>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0164"/>
              <a:chOff x="2297136" y="44848"/>
              <a:chExt cx="1604993" cy="4850164"/>
            </a:xfrm>
          </p:grpSpPr>
          <p:grpSp>
            <p:nvGrpSpPr>
              <p:cNvPr id="4" name="Group 3"/>
              <p:cNvGrpSpPr/>
              <p:nvPr/>
            </p:nvGrpSpPr>
            <p:grpSpPr>
              <a:xfrm>
                <a:off x="2297136" y="762000"/>
                <a:ext cx="838200" cy="952577"/>
                <a:chOff x="5899314" y="2304171"/>
                <a:chExt cx="838200" cy="952577"/>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Production</a:t>
                  </a:r>
                </a:p>
              </p:txBody>
            </p:sp>
          </p:grpSp>
          <p:grpSp>
            <p:nvGrpSpPr>
              <p:cNvPr id="43" name="Group 42"/>
              <p:cNvGrpSpPr/>
              <p:nvPr/>
            </p:nvGrpSpPr>
            <p:grpSpPr>
              <a:xfrm>
                <a:off x="2373265" y="2335469"/>
                <a:ext cx="699995" cy="953222"/>
                <a:chOff x="5975443" y="2304171"/>
                <a:chExt cx="699995" cy="953222"/>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Staging</a:t>
                  </a:r>
                  <a:endParaRPr lang="en-US" sz="1400" spc="-50" dirty="0">
                    <a:solidFill>
                      <a:srgbClr val="FFFFFF"/>
                    </a:solidFill>
                  </a:endParaRPr>
                </a:p>
              </p:txBody>
            </p:sp>
          </p:grpSp>
          <p:grpSp>
            <p:nvGrpSpPr>
              <p:cNvPr id="46" name="Group 45"/>
              <p:cNvGrpSpPr/>
              <p:nvPr/>
            </p:nvGrpSpPr>
            <p:grpSpPr>
              <a:xfrm>
                <a:off x="2360613" y="3945048"/>
                <a:ext cx="844514" cy="949964"/>
                <a:chOff x="5962791" y="2304171"/>
                <a:chExt cx="844514" cy="949964"/>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Dev/Test</a:t>
                  </a:r>
                  <a:endParaRPr lang="en-US" sz="1400" spc="-50" dirty="0">
                    <a:solidFill>
                      <a:srgbClr val="FFFFFF"/>
                    </a:solidFill>
                  </a:endParaRP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732570" y="3527728"/>
            <a:ext cx="1469226" cy="4719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5" name="TextBox 77"/>
          <p:cNvSpPr txBox="1"/>
          <p:nvPr/>
        </p:nvSpPr>
        <p:spPr>
          <a:xfrm>
            <a:off x="4338719" y="402053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Test branch</a:t>
            </a:r>
            <a:endParaRPr lang="en-US" sz="1400" spc="-50" dirty="0">
              <a:solidFill>
                <a:srgbClr val="002060"/>
              </a:solidFill>
            </a:endParaRPr>
          </a:p>
        </p:txBody>
      </p:sp>
      <p:sp>
        <p:nvSpPr>
          <p:cNvPr id="66" name="TextBox 77"/>
          <p:cNvSpPr txBox="1"/>
          <p:nvPr/>
        </p:nvSpPr>
        <p:spPr>
          <a:xfrm>
            <a:off x="4252190" y="2881075"/>
            <a:ext cx="1188896"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Master branch</a:t>
            </a:r>
            <a:endParaRPr lang="en-US" sz="1400" spc="-50" dirty="0">
              <a:solidFill>
                <a:srgbClr val="002060"/>
              </a:solidFill>
            </a:endParaRPr>
          </a:p>
        </p:txBody>
      </p:sp>
      <p:sp>
        <p:nvSpPr>
          <p:cNvPr id="67" name="Freeform 66"/>
          <p:cNvSpPr/>
          <p:nvPr/>
        </p:nvSpPr>
        <p:spPr bwMode="auto">
          <a:xfrm rot="10800000" flipH="1">
            <a:off x="6491776" y="2770995"/>
            <a:ext cx="2298488"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2" name="Group 11"/>
          <p:cNvGrpSpPr/>
          <p:nvPr/>
        </p:nvGrpSpPr>
        <p:grpSpPr>
          <a:xfrm>
            <a:off x="8671520" y="1338486"/>
            <a:ext cx="2604492" cy="1861914"/>
            <a:chOff x="7736923" y="1143000"/>
            <a:chExt cx="2604492" cy="1861914"/>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Build</a:t>
              </a:r>
              <a:endParaRPr lang="en-US" sz="1400" spc="-50" dirty="0">
                <a:solidFill>
                  <a:srgbClr val="002060"/>
                </a:solidFill>
              </a:endParaRPr>
            </a:p>
          </p:txBody>
        </p:sp>
        <p:sp>
          <p:nvSpPr>
            <p:cNvPr id="60" name="TextBox 77"/>
            <p:cNvSpPr txBox="1"/>
            <p:nvPr/>
          </p:nvSpPr>
          <p:spPr>
            <a:xfrm>
              <a:off x="8627465" y="2437194"/>
              <a:ext cx="171395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Visual Studio Online</a:t>
              </a:r>
              <a:endParaRPr lang="en-US" sz="1400" spc="-50" dirty="0">
                <a:solidFill>
                  <a:srgbClr val="002060"/>
                </a:solidFill>
              </a:endParaRPr>
            </a:p>
          </p:txBody>
        </p:sp>
        <p:sp>
          <p:nvSpPr>
            <p:cNvPr id="61" name="TextBox 77"/>
            <p:cNvSpPr txBox="1"/>
            <p:nvPr/>
          </p:nvSpPr>
          <p:spPr>
            <a:xfrm>
              <a:off x="8751949" y="2660921"/>
              <a:ext cx="780775"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b="1" spc="-50" dirty="0" smtClean="0">
                  <a:solidFill>
                    <a:srgbClr val="002060"/>
                  </a:solidFill>
                </a:rPr>
                <a:t>GIT / TFS</a:t>
              </a:r>
              <a:endParaRPr lang="en-US" sz="1400" b="1" spc="-50" dirty="0">
                <a:solidFill>
                  <a:srgbClr val="002060"/>
                </a:solidFill>
              </a:endParaRP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782378" y="1055860"/>
            <a:ext cx="5993500"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Full Dev/Test environments </a:t>
            </a:r>
          </a:p>
        </p:txBody>
      </p:sp>
      <p:grpSp>
        <p:nvGrpSpPr>
          <p:cNvPr id="13" name="Group 12"/>
          <p:cNvGrpSpPr>
            <a:grpSpLocks noChangeAspect="1"/>
          </p:cNvGrpSpPr>
          <p:nvPr/>
        </p:nvGrpSpPr>
        <p:grpSpPr>
          <a:xfrm>
            <a:off x="8295263" y="3200400"/>
            <a:ext cx="1990149" cy="1931236"/>
            <a:chOff x="8278805" y="3271489"/>
            <a:chExt cx="1990149" cy="1931236"/>
          </a:xfrm>
        </p:grpSpPr>
        <p:grpSp>
          <p:nvGrpSpPr>
            <p:cNvPr id="10" name="Group 9"/>
            <p:cNvGrpSpPr>
              <a:grpSpLocks noChangeAspect="1"/>
            </p:cNvGrpSpPr>
            <p:nvPr/>
          </p:nvGrpSpPr>
          <p:grpSpPr>
            <a:xfrm>
              <a:off x="8278805" y="3271489"/>
              <a:ext cx="1990149" cy="1931236"/>
              <a:chOff x="8266689" y="3078548"/>
              <a:chExt cx="1990149" cy="1931236"/>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pic>
              <p:nvPicPr>
                <p:cNvPr id="53" name="Picture 52"/>
                <p:cNvPicPr>
                  <a:picLocks noChangeAspect="1"/>
                </p:cNvPicPr>
                <p:nvPr/>
              </p:nvPicPr>
              <p:blipFill>
                <a:blip r:embed="rId11"/>
                <a:stretch>
                  <a:fillRect/>
                </a:stretch>
              </p:blipFill>
              <p:spPr>
                <a:xfrm>
                  <a:off x="685800" y="5029200"/>
                  <a:ext cx="3132178" cy="1063608"/>
                </a:xfrm>
                <a:prstGeom prst="rect">
                  <a:avLst/>
                </a:prstGeom>
              </p:spPr>
            </p:pic>
          </p:grpSp>
          <p:sp>
            <p:nvSpPr>
              <p:cNvPr id="69" name="TextBox 77"/>
              <p:cNvSpPr txBox="1"/>
              <p:nvPr/>
            </p:nvSpPr>
            <p:spPr>
              <a:xfrm rot="16200000">
                <a:off x="8909891" y="3484467"/>
                <a:ext cx="7110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Check-in</a:t>
                </a:r>
                <a:endParaRPr lang="en-US" sz="1400" spc="-50" dirty="0">
                  <a:solidFill>
                    <a:srgbClr val="002060"/>
                  </a:solidFill>
                </a:endParaRPr>
              </a:p>
            </p:txBody>
          </p:sp>
          <p:sp>
            <p:nvSpPr>
              <p:cNvPr id="70" name="TextBox 77"/>
              <p:cNvSpPr txBox="1"/>
              <p:nvPr/>
            </p:nvSpPr>
            <p:spPr>
              <a:xfrm>
                <a:off x="8730486" y="481588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Developers</a:t>
                </a:r>
                <a:endParaRPr lang="en-US" sz="1400" spc="-50" dirty="0">
                  <a:solidFill>
                    <a:srgbClr val="002060"/>
                  </a:solidFill>
                </a:endParaRPr>
              </a:p>
            </p:txBody>
          </p:sp>
        </p:gr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21102773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296592" y="1468293"/>
            <a:ext cx="3533464" cy="2979738"/>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41612" y="1644029"/>
            <a:ext cx="1853882" cy="954107"/>
          </a:xfrm>
          <a:prstGeom prst="rect">
            <a:avLst/>
          </a:prstGeom>
          <a:noFill/>
        </p:spPr>
        <p:txBody>
          <a:bodyPr wrap="square" rtlCol="0">
            <a:spAutoFit/>
          </a:bodyPr>
          <a:lstStyle/>
          <a:p>
            <a:pPr defTabSz="896386">
              <a:defRPr/>
            </a:pPr>
            <a:r>
              <a:rPr lang="en-US" sz="1400" kern="0" dirty="0">
                <a:solidFill>
                  <a:srgbClr val="002060"/>
                </a:solidFill>
              </a:rPr>
              <a:t>Microsoft </a:t>
            </a:r>
            <a:endParaRPr lang="en-US" sz="1400" kern="0" dirty="0" smtClean="0">
              <a:solidFill>
                <a:srgbClr val="002060"/>
              </a:solidFill>
            </a:endParaRPr>
          </a:p>
          <a:p>
            <a:pPr defTabSz="896386">
              <a:defRPr/>
            </a:pPr>
            <a:r>
              <a:rPr lang="en-US" sz="1400" kern="0" dirty="0">
                <a:solidFill>
                  <a:srgbClr val="002060"/>
                </a:solidFill>
              </a:rPr>
              <a:t> </a:t>
            </a:r>
            <a:r>
              <a:rPr lang="en-US" sz="1400" kern="0" dirty="0" smtClean="0">
                <a:solidFill>
                  <a:srgbClr val="002060"/>
                </a:solidFill>
              </a:rPr>
              <a:t>    SQL </a:t>
            </a:r>
          </a:p>
          <a:p>
            <a:pPr defTabSz="896386">
              <a:defRPr/>
            </a:pPr>
            <a:r>
              <a:rPr lang="en-US" sz="1400" kern="0" dirty="0">
                <a:solidFill>
                  <a:srgbClr val="002060"/>
                </a:solidFill>
              </a:rPr>
              <a:t> </a:t>
            </a:r>
            <a:r>
              <a:rPr lang="en-US" sz="1400" kern="0" dirty="0" smtClean="0">
                <a:solidFill>
                  <a:srgbClr val="002060"/>
                </a:solidFill>
              </a:rPr>
              <a:t>      Server </a:t>
            </a:r>
          </a:p>
          <a:p>
            <a:pPr defTabSz="896386">
              <a:defRPr/>
            </a:pPr>
            <a:r>
              <a:rPr lang="en-US" sz="1400" kern="0" dirty="0" smtClean="0">
                <a:solidFill>
                  <a:srgbClr val="002060"/>
                </a:solidFill>
              </a:rPr>
              <a:t>      </a:t>
            </a:r>
            <a:endParaRPr lang="en-US" sz="1400" kern="0" dirty="0">
              <a:solidFill>
                <a:srgbClr val="002060"/>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793" y="1738469"/>
            <a:ext cx="780290" cy="780290"/>
          </a:xfrm>
          <a:prstGeom prst="rect">
            <a:avLst/>
          </a:prstGeom>
          <a:noFill/>
        </p:spPr>
      </p:pic>
      <p:grpSp>
        <p:nvGrpSpPr>
          <p:cNvPr id="21" name="Group 20"/>
          <p:cNvGrpSpPr/>
          <p:nvPr/>
        </p:nvGrpSpPr>
        <p:grpSpPr>
          <a:xfrm>
            <a:off x="2279668" y="1738469"/>
            <a:ext cx="780290" cy="897410"/>
            <a:chOff x="5693588" y="1828800"/>
            <a:chExt cx="780290" cy="89741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746" y="3270718"/>
            <a:ext cx="780290" cy="780290"/>
          </a:xfrm>
          <a:prstGeom prst="rect">
            <a:avLst/>
          </a:prstGeom>
          <a:noFill/>
        </p:spPr>
      </p:pic>
      <p:grpSp>
        <p:nvGrpSpPr>
          <p:cNvPr id="20" name="Group 19"/>
          <p:cNvGrpSpPr/>
          <p:nvPr/>
        </p:nvGrpSpPr>
        <p:grpSpPr>
          <a:xfrm>
            <a:off x="2359468" y="3270718"/>
            <a:ext cx="763586" cy="903418"/>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589" y="3709640"/>
            <a:ext cx="293869" cy="352642"/>
          </a:xfrm>
          <a:prstGeom prst="rect">
            <a:avLst/>
          </a:prstGeom>
        </p:spPr>
      </p:pic>
      <p:grpSp>
        <p:nvGrpSpPr>
          <p:cNvPr id="22" name="Group 21"/>
          <p:cNvGrpSpPr>
            <a:grpSpLocks noChangeAspect="1"/>
          </p:cNvGrpSpPr>
          <p:nvPr/>
        </p:nvGrpSpPr>
        <p:grpSpPr>
          <a:xfrm>
            <a:off x="736164" y="2120064"/>
            <a:ext cx="372582" cy="404332"/>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grpSp>
      <p:sp>
        <p:nvSpPr>
          <p:cNvPr id="85" name="TextBox 77"/>
          <p:cNvSpPr txBox="1"/>
          <p:nvPr/>
        </p:nvSpPr>
        <p:spPr>
          <a:xfrm>
            <a:off x="1127548" y="2548599"/>
            <a:ext cx="51054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IIS</a:t>
            </a:r>
            <a:endParaRPr lang="en-US" sz="1400" spc="-50" dirty="0">
              <a:solidFill>
                <a:srgbClr val="002060"/>
              </a:solidFill>
            </a:endParaRPr>
          </a:p>
        </p:txBody>
      </p:sp>
      <p:cxnSp>
        <p:nvCxnSpPr>
          <p:cNvPr id="25" name="Straight Connector 24"/>
          <p:cNvCxnSpPr/>
          <p:nvPr/>
        </p:nvCxnSpPr>
        <p:spPr>
          <a:xfrm>
            <a:off x="1629628" y="2011031"/>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38088" y="3534056"/>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18422" y="3190655"/>
            <a:ext cx="711275" cy="307777"/>
          </a:xfrm>
          <a:prstGeom prst="rect">
            <a:avLst/>
          </a:prstGeom>
          <a:noFill/>
        </p:spPr>
        <p:txBody>
          <a:bodyPr wrap="square" rtlCol="0">
            <a:spAutoFit/>
          </a:bodyPr>
          <a:lstStyle/>
          <a:p>
            <a:pPr defTabSz="896386">
              <a:defRPr/>
            </a:pPr>
            <a:r>
              <a:rPr lang="en-US" sz="1400" kern="0" dirty="0" err="1" smtClean="0">
                <a:solidFill>
                  <a:srgbClr val="002060"/>
                </a:solidFill>
              </a:rPr>
              <a:t>MySql</a:t>
            </a:r>
            <a:r>
              <a:rPr lang="en-US" sz="1400" kern="0" dirty="0" smtClean="0">
                <a:solidFill>
                  <a:srgbClr val="002060"/>
                </a:solidFill>
              </a:rPr>
              <a:t> </a:t>
            </a:r>
            <a:endParaRPr lang="en-US" sz="1400" kern="0" dirty="0">
              <a:solidFill>
                <a:srgbClr val="002060"/>
              </a:solidFill>
            </a:endParaRPr>
          </a:p>
        </p:txBody>
      </p:sp>
      <p:grpSp>
        <p:nvGrpSpPr>
          <p:cNvPr id="34" name="Group 33"/>
          <p:cNvGrpSpPr>
            <a:grpSpLocks noChangeAspect="1"/>
          </p:cNvGrpSpPr>
          <p:nvPr/>
        </p:nvGrpSpPr>
        <p:grpSpPr>
          <a:xfrm>
            <a:off x="6180133" y="1267815"/>
            <a:ext cx="5705479" cy="3151785"/>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pic>
          <p:nvPicPr>
            <p:cNvPr id="107" name="Picture 10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352" y="3664112"/>
            <a:ext cx="356616" cy="4436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812" y="478639"/>
            <a:ext cx="833438" cy="98497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899101" y="770753"/>
            <a:ext cx="1619458" cy="523220"/>
          </a:xfrm>
          <a:prstGeom prst="rect">
            <a:avLst/>
          </a:prstGeom>
          <a:noFill/>
        </p:spPr>
        <p:txBody>
          <a:bodyPr wrap="square" rtlCol="0">
            <a:spAutoFit/>
          </a:bodyPr>
          <a:lstStyle/>
          <a:p>
            <a:pPr defTabSz="896386">
              <a:defRPr/>
            </a:pPr>
            <a:r>
              <a:rPr lang="en-US" sz="1400" kern="0" dirty="0" smtClean="0">
                <a:solidFill>
                  <a:srgbClr val="002060"/>
                </a:solidFill>
              </a:rPr>
              <a:t>On-premises /</a:t>
            </a:r>
          </a:p>
          <a:p>
            <a:pPr defTabSz="896386">
              <a:defRPr/>
            </a:pPr>
            <a:r>
              <a:rPr lang="en-US" sz="1400" kern="0" dirty="0" smtClean="0">
                <a:solidFill>
                  <a:srgbClr val="002060"/>
                </a:solidFill>
              </a:rPr>
              <a:t>Hosting Services</a:t>
            </a:r>
            <a:endParaRPr lang="en-US" sz="1400" kern="0" dirty="0">
              <a:solidFill>
                <a:srgbClr val="002060"/>
              </a:solidFill>
            </a:endParaRPr>
          </a:p>
        </p:txBody>
      </p:sp>
      <p:sp>
        <p:nvSpPr>
          <p:cNvPr id="218" name="Circular Arrow 217"/>
          <p:cNvSpPr>
            <a:spLocks/>
          </p:cNvSpPr>
          <p:nvPr/>
        </p:nvSpPr>
        <p:spPr bwMode="auto">
          <a:xfrm>
            <a:off x="1301404" y="824219"/>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10492" y="1120809"/>
            <a:ext cx="1989882" cy="523220"/>
          </a:xfrm>
          <a:prstGeom prst="rect">
            <a:avLst/>
          </a:prstGeom>
          <a:noFill/>
        </p:spPr>
        <p:txBody>
          <a:bodyPr wrap="square" rtlCol="0">
            <a:spAutoFit/>
          </a:bodyPr>
          <a:lstStyle/>
          <a:p>
            <a:pPr defTabSz="896386">
              <a:defRPr/>
            </a:pPr>
            <a:r>
              <a:rPr lang="en-US" sz="1400" kern="0" dirty="0" smtClean="0">
                <a:solidFill>
                  <a:srgbClr val="002060"/>
                </a:solidFill>
              </a:rPr>
              <a:t>IIS/SQL Server Based </a:t>
            </a:r>
          </a:p>
          <a:p>
            <a:pPr defTabSz="896386">
              <a:defRPr/>
            </a:pPr>
            <a:r>
              <a:rPr lang="en-US" sz="1400" kern="0" dirty="0" smtClean="0">
                <a:solidFill>
                  <a:srgbClr val="002060"/>
                </a:solidFill>
              </a:rPr>
              <a:t>Web Apps </a:t>
            </a:r>
            <a:endParaRPr lang="en-US" sz="1400" kern="0" dirty="0">
              <a:solidFill>
                <a:srgbClr val="002060"/>
              </a:solidFill>
            </a:endParaRPr>
          </a:p>
        </p:txBody>
      </p:sp>
      <p:sp>
        <p:nvSpPr>
          <p:cNvPr id="46" name="Rectangle 45"/>
          <p:cNvSpPr/>
          <p:nvPr/>
        </p:nvSpPr>
        <p:spPr>
          <a:xfrm>
            <a:off x="1715858" y="4750595"/>
            <a:ext cx="9042732" cy="369332"/>
          </a:xfrm>
          <a:prstGeom prst="rect">
            <a:avLst/>
          </a:prstGeom>
        </p:spPr>
        <p:txBody>
          <a:bodyPr wrap="none">
            <a:spAutoFit/>
          </a:bodyPr>
          <a:lstStyle/>
          <a:p>
            <a:r>
              <a:rPr lang="en-US" b="1" dirty="0" smtClean="0"/>
              <a:t>Web Apps - </a:t>
            </a:r>
            <a:r>
              <a:rPr lang="en-US" dirty="0"/>
              <a:t>Take your web apps to the cloud using inexpensive App Service Web Apps</a:t>
            </a:r>
            <a:endParaRPr lang="en-US" b="1" dirty="0"/>
          </a:p>
        </p:txBody>
      </p:sp>
      <p:sp>
        <p:nvSpPr>
          <p:cNvPr id="47" name="Rectangle 46"/>
          <p:cNvSpPr/>
          <p:nvPr/>
        </p:nvSpPr>
        <p:spPr>
          <a:xfrm>
            <a:off x="9674124" y="2772460"/>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18422" y="5435490"/>
            <a:ext cx="8066963" cy="91757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00" dirty="0" smtClean="0"/>
              <a:t>Key Scenarios to get started with Microsoft Azure</a:t>
            </a:r>
            <a:endParaRPr lang="en-US" sz="4000" dirty="0"/>
          </a:p>
        </p:txBody>
      </p:sp>
      <p:sp>
        <p:nvSpPr>
          <p:cNvPr id="49" name="Circular Arrow 48"/>
          <p:cNvSpPr>
            <a:spLocks/>
          </p:cNvSpPr>
          <p:nvPr/>
        </p:nvSpPr>
        <p:spPr bwMode="auto">
          <a:xfrm>
            <a:off x="1316499" y="2283594"/>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286950" y="2548561"/>
            <a:ext cx="1885636" cy="523220"/>
          </a:xfrm>
          <a:prstGeom prst="rect">
            <a:avLst/>
          </a:prstGeom>
          <a:noFill/>
        </p:spPr>
        <p:txBody>
          <a:bodyPr wrap="square" rtlCol="0">
            <a:spAutoFit/>
          </a:bodyPr>
          <a:lstStyle/>
          <a:p>
            <a:pPr defTabSz="896386">
              <a:defRPr/>
            </a:pPr>
            <a:r>
              <a:rPr lang="en-US" sz="1400" kern="0" dirty="0" smtClean="0">
                <a:solidFill>
                  <a:srgbClr val="002060"/>
                </a:solidFill>
              </a:rPr>
              <a:t>Non-IIS Open Source </a:t>
            </a:r>
          </a:p>
          <a:p>
            <a:pPr defTabSz="896386">
              <a:defRPr/>
            </a:pPr>
            <a:r>
              <a:rPr lang="en-US" sz="1400" kern="0" dirty="0" smtClean="0">
                <a:solidFill>
                  <a:srgbClr val="002060"/>
                </a:solidFill>
              </a:rPr>
              <a:t>Web Apps</a:t>
            </a:r>
            <a:endParaRPr lang="en-US" sz="1400" kern="0" dirty="0">
              <a:solidFill>
                <a:srgbClr val="002060"/>
              </a:solidFill>
            </a:endParaRPr>
          </a:p>
        </p:txBody>
      </p:sp>
    </p:spTree>
    <p:extLst>
      <p:ext uri="{BB962C8B-B14F-4D97-AF65-F5344CB8AC3E}">
        <p14:creationId xmlns:p14="http://schemas.microsoft.com/office/powerpoint/2010/main" val="315414055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7945" y="1043957"/>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sp>
        <p:nvSpPr>
          <p:cNvPr id="82" name="Freeform 81"/>
          <p:cNvSpPr/>
          <p:nvPr/>
        </p:nvSpPr>
        <p:spPr bwMode="auto">
          <a:xfrm>
            <a:off x="2911195" y="2222758"/>
            <a:ext cx="2693697" cy="6280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83" name="Group 82"/>
          <p:cNvGrpSpPr/>
          <p:nvPr/>
        </p:nvGrpSpPr>
        <p:grpSpPr>
          <a:xfrm rot="900000">
            <a:off x="4168506" y="1826810"/>
            <a:ext cx="801928" cy="791897"/>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grpSp>
        <p:nvGrpSpPr>
          <p:cNvPr id="86" name="Group 85"/>
          <p:cNvGrpSpPr>
            <a:grpSpLocks noChangeAspect="1"/>
          </p:cNvGrpSpPr>
          <p:nvPr/>
        </p:nvGrpSpPr>
        <p:grpSpPr>
          <a:xfrm>
            <a:off x="4878812" y="3965912"/>
            <a:ext cx="2216091" cy="1263392"/>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3681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93" name="Picture 92"/>
            <p:cNvPicPr>
              <a:picLocks noChangeAspect="1"/>
            </p:cNvPicPr>
            <p:nvPr/>
          </p:nvPicPr>
          <p:blipFill rotWithShape="1">
            <a:blip r:embed="rId3">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94" name="Picture 93"/>
            <p:cNvPicPr>
              <a:picLocks noChangeAspect="1"/>
            </p:cNvPicPr>
            <p:nvPr/>
          </p:nvPicPr>
          <p:blipFill rotWithShape="1">
            <a:blip r:embed="rId3">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sp>
        <p:nvSpPr>
          <p:cNvPr id="96" name="Freeform 95"/>
          <p:cNvSpPr/>
          <p:nvPr/>
        </p:nvSpPr>
        <p:spPr bwMode="auto">
          <a:xfrm flipH="1">
            <a:off x="9056605" y="1836272"/>
            <a:ext cx="182966" cy="197372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7" name="Freeform 96"/>
          <p:cNvSpPr/>
          <p:nvPr/>
        </p:nvSpPr>
        <p:spPr bwMode="auto">
          <a:xfrm flipH="1" flipV="1">
            <a:off x="6645802" y="2222758"/>
            <a:ext cx="2277117" cy="8381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8" name="Freeform 97"/>
          <p:cNvSpPr/>
          <p:nvPr/>
        </p:nvSpPr>
        <p:spPr bwMode="auto">
          <a:xfrm flipH="1" flipV="1">
            <a:off x="6399212" y="2031619"/>
            <a:ext cx="2561889"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9" name="Group 98"/>
          <p:cNvGrpSpPr/>
          <p:nvPr/>
        </p:nvGrpSpPr>
        <p:grpSpPr>
          <a:xfrm>
            <a:off x="9335075" y="714240"/>
            <a:ext cx="2598472" cy="3896089"/>
            <a:chOff x="9174813" y="1235154"/>
            <a:chExt cx="2598472" cy="3896089"/>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3" name="TextBox 66"/>
            <p:cNvSpPr txBox="1"/>
            <p:nvPr/>
          </p:nvSpPr>
          <p:spPr>
            <a:xfrm>
              <a:off x="9407750" y="2702551"/>
              <a:ext cx="1885342" cy="19389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SaaS</a:t>
              </a:r>
              <a:endParaRPr lang="en-US" sz="1400" spc="-50" dirty="0">
                <a:solidFill>
                  <a:srgbClr val="002060"/>
                </a:solidFill>
              </a:endParaRPr>
            </a:p>
          </p:txBody>
        </p:sp>
        <p:sp>
          <p:nvSpPr>
            <p:cNvPr id="104" name="TextBox 70"/>
            <p:cNvSpPr txBox="1"/>
            <p:nvPr/>
          </p:nvSpPr>
          <p:spPr>
            <a:xfrm>
              <a:off x="9296955" y="4743445"/>
              <a:ext cx="2106932" cy="387798"/>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Azure </a:t>
              </a:r>
              <a:r>
                <a:rPr lang="en-US" sz="1400" spc="-50" smtClean="0">
                  <a:solidFill>
                    <a:srgbClr val="002060"/>
                  </a:solidFill>
                </a:rPr>
                <a:t>App Service and </a:t>
              </a:r>
              <a:r>
                <a:rPr lang="en-US" sz="1400" spc="-50" dirty="0" smtClean="0">
                  <a:solidFill>
                    <a:srgbClr val="002060"/>
                  </a:solidFill>
                </a:rPr>
                <a:t>Non-MS </a:t>
              </a:r>
              <a:r>
                <a:rPr lang="en-US" sz="1400" spc="-50" dirty="0">
                  <a:solidFill>
                    <a:srgbClr val="002060"/>
                  </a:solidFill>
                </a:rPr>
                <a:t>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6" name="TextBox 146"/>
            <p:cNvSpPr txBox="1"/>
            <p:nvPr/>
          </p:nvSpPr>
          <p:spPr>
            <a:xfrm>
              <a:off x="9450055"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r>
                <a:rPr lang="en-US" sz="1050" dirty="0" smtClean="0">
                  <a:gradFill>
                    <a:gsLst>
                      <a:gs pos="11250">
                        <a:srgbClr val="EFEFEF">
                          <a:lumMod val="50000"/>
                        </a:srgbClr>
                      </a:gs>
                      <a:gs pos="34000">
                        <a:srgbClr val="EFEFEF">
                          <a:lumMod val="50000"/>
                        </a:srgbClr>
                      </a:gs>
                    </a:gsLst>
                    <a:lin ang="5400000" scaled="0"/>
                  </a:gradFill>
                </a:rPr>
                <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LOB apps</a:t>
              </a:r>
              <a:endParaRPr lang="en-US" sz="1050" dirty="0">
                <a:gradFill>
                  <a:gsLst>
                    <a:gs pos="11250">
                      <a:srgbClr val="EFEFEF">
                        <a:lumMod val="50000"/>
                      </a:srgbClr>
                    </a:gs>
                    <a:gs pos="34000">
                      <a:srgbClr val="EFEFEF">
                        <a:lumMod val="50000"/>
                      </a:srgbClr>
                    </a:gs>
                  </a:gsLst>
                  <a:lin ang="5400000" scaled="0"/>
                </a:gradFill>
              </a:endParaRP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4">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10" name="TextBox 71"/>
            <p:cNvSpPr txBox="1"/>
            <p:nvPr/>
          </p:nvSpPr>
          <p:spPr>
            <a:xfrm>
              <a:off x="10350422"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smtClean="0">
                  <a:gradFill>
                    <a:gsLst>
                      <a:gs pos="11250">
                        <a:srgbClr val="EFEFEF">
                          <a:lumMod val="50000"/>
                        </a:srgbClr>
                      </a:gs>
                      <a:gs pos="34000">
                        <a:srgbClr val="EFEFEF">
                          <a:lumMod val="50000"/>
                        </a:srgbClr>
                      </a:gs>
                    </a:gsLst>
                    <a:lin ang="5400000" scaled="0"/>
                  </a:gradFill>
                </a:rPr>
                <a:t>ISV/CSV</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apps</a:t>
              </a:r>
              <a:endParaRPr lang="en-US" sz="1050" dirty="0">
                <a:gradFill>
                  <a:gsLst>
                    <a:gs pos="11250">
                      <a:srgbClr val="EFEFEF">
                        <a:lumMod val="50000"/>
                      </a:srgbClr>
                    </a:gs>
                    <a:gs pos="34000">
                      <a:srgbClr val="EFEFEF">
                        <a:lumMod val="50000"/>
                      </a:srgbClr>
                    </a:gs>
                  </a:gsLst>
                  <a:lin ang="5400000" scaled="0"/>
                </a:gradFill>
              </a:endParaRP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grpSp>
      <p:grpSp>
        <p:nvGrpSpPr>
          <p:cNvPr id="126" name="Group 125"/>
          <p:cNvGrpSpPr/>
          <p:nvPr/>
        </p:nvGrpSpPr>
        <p:grpSpPr>
          <a:xfrm>
            <a:off x="5155864" y="1520073"/>
            <a:ext cx="1742644" cy="1638834"/>
            <a:chOff x="4872551" y="2534458"/>
            <a:chExt cx="1742644" cy="1638834"/>
          </a:xfrm>
        </p:grpSpPr>
        <p:sp>
          <p:nvSpPr>
            <p:cNvPr id="127" name="Rectangle 126"/>
            <p:cNvSpPr/>
            <p:nvPr/>
          </p:nvSpPr>
          <p:spPr>
            <a:xfrm>
              <a:off x="4872551" y="3927071"/>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1600" dirty="0" smtClean="0">
                  <a:ln>
                    <a:solidFill>
                      <a:srgbClr val="FFFFFF">
                        <a:alpha val="0"/>
                      </a:srgbClr>
                    </a:solidFill>
                  </a:ln>
                  <a:solidFill>
                    <a:srgbClr val="000000"/>
                  </a:solidFill>
                  <a:latin typeface="Segoe"/>
                </a:rPr>
                <a:t>Active Directory</a:t>
              </a:r>
              <a:endParaRPr lang="en-US" sz="1600" dirty="0">
                <a:ln>
                  <a:solidFill>
                    <a:srgbClr val="FFFFFF">
                      <a:alpha val="0"/>
                    </a:srgbClr>
                  </a:solidFill>
                </a:ln>
                <a:solidFill>
                  <a:srgbClr val="000000"/>
                </a:solidFill>
                <a:latin typeface="Segoe"/>
              </a:endParaRP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32" name="Freeform 131"/>
          <p:cNvSpPr/>
          <p:nvPr/>
        </p:nvSpPr>
        <p:spPr bwMode="auto">
          <a:xfrm>
            <a:off x="6170612" y="3392446"/>
            <a:ext cx="0" cy="800100"/>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45" name="Group 144"/>
          <p:cNvGrpSpPr/>
          <p:nvPr/>
        </p:nvGrpSpPr>
        <p:grpSpPr>
          <a:xfrm>
            <a:off x="396056" y="1547244"/>
            <a:ext cx="2444879" cy="1720268"/>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72"/>
                <a:chOff x="888578" y="2805236"/>
                <a:chExt cx="1698924" cy="1264672"/>
              </a:xfrm>
              <a:grpFill/>
            </p:grpSpPr>
            <p:sp>
              <p:nvSpPr>
                <p:cNvPr id="150" name="Rectangle 149"/>
                <p:cNvSpPr/>
                <p:nvPr/>
              </p:nvSpPr>
              <p:spPr>
                <a:xfrm>
                  <a:off x="888578" y="3876009"/>
                  <a:ext cx="1698924" cy="193899"/>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9"/>
          <a:srcRect/>
          <a:stretch>
            <a:fillRect/>
          </a:stretch>
        </p:blipFill>
        <p:spPr bwMode="auto">
          <a:xfrm>
            <a:off x="9752087" y="1555070"/>
            <a:ext cx="463940" cy="320540"/>
          </a:xfrm>
          <a:prstGeom prst="rect">
            <a:avLst/>
          </a:prstGeom>
          <a:noFill/>
        </p:spPr>
      </p:pic>
      <p:pic>
        <p:nvPicPr>
          <p:cNvPr id="3078" name="Picture 6" descr="S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8643" y="1583976"/>
            <a:ext cx="474477" cy="23723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1717" y="1522251"/>
            <a:ext cx="296977" cy="296977"/>
          </a:xfrm>
          <a:prstGeom prst="rect">
            <a:avLst/>
          </a:prstGeom>
        </p:spPr>
      </p:pic>
      <p:pic>
        <p:nvPicPr>
          <p:cNvPr id="1036" name="Picture 10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9500" y="2785145"/>
            <a:ext cx="482367" cy="482367"/>
          </a:xfrm>
          <a:prstGeom prst="rect">
            <a:avLst/>
          </a:prstGeom>
        </p:spPr>
      </p:pic>
      <p:sp>
        <p:nvSpPr>
          <p:cNvPr id="1038" name="TextBox 1037"/>
          <p:cNvSpPr txBox="1"/>
          <p:nvPr/>
        </p:nvSpPr>
        <p:spPr>
          <a:xfrm>
            <a:off x="1762963" y="3698859"/>
            <a:ext cx="2296463" cy="1280351"/>
          </a:xfrm>
          <a:prstGeom prst="rect">
            <a:avLst/>
          </a:prstGeom>
          <a:solidFill>
            <a:srgbClr val="0075CC"/>
          </a:solidFill>
          <a:ln>
            <a:noFill/>
          </a:ln>
        </p:spPr>
        <p:txBody>
          <a:bodyPr wrap="none" lIns="182880" tIns="146304" rIns="182880" bIns="146304" rtlCol="0">
            <a:spAutoFit/>
          </a:bodyPr>
          <a:lstStyle/>
          <a:p>
            <a:pPr>
              <a:lnSpc>
                <a:spcPct val="90000"/>
              </a:lnSpc>
              <a:spcAft>
                <a:spcPts val="600"/>
              </a:spcAft>
            </a:pPr>
            <a:r>
              <a:rPr lang="en-US" sz="2000" dirty="0" smtClean="0">
                <a:solidFill>
                  <a:srgbClr val="FFFFFF"/>
                </a:solidFill>
              </a:rPr>
              <a:t>Synchronize and </a:t>
            </a:r>
          </a:p>
          <a:p>
            <a:pPr>
              <a:lnSpc>
                <a:spcPct val="90000"/>
              </a:lnSpc>
              <a:spcAft>
                <a:spcPts val="600"/>
              </a:spcAft>
            </a:pPr>
            <a:r>
              <a:rPr lang="en-US" sz="2000" dirty="0" smtClean="0">
                <a:solidFill>
                  <a:srgbClr val="FFFFFF"/>
                </a:solidFill>
              </a:rPr>
              <a:t>consolidate </a:t>
            </a:r>
          </a:p>
          <a:p>
            <a:pPr>
              <a:lnSpc>
                <a:spcPct val="90000"/>
              </a:lnSpc>
              <a:spcAft>
                <a:spcPts val="600"/>
              </a:spcAft>
            </a:pPr>
            <a:r>
              <a:rPr lang="en-US" sz="2000" dirty="0" smtClean="0">
                <a:solidFill>
                  <a:srgbClr val="FFFFFF"/>
                </a:solidFill>
              </a:rPr>
              <a:t>identities</a:t>
            </a:r>
            <a:endParaRPr lang="en-US" sz="2000" dirty="0">
              <a:solidFill>
                <a:srgbClr val="FFFFFF"/>
              </a:solidFill>
            </a:endParaRPr>
          </a:p>
        </p:txBody>
      </p:sp>
      <p:sp>
        <p:nvSpPr>
          <p:cNvPr id="164" name="Title 2"/>
          <p:cNvSpPr>
            <a:spLocks noGrp="1"/>
          </p:cNvSpPr>
          <p:nvPr>
            <p:ph type="title"/>
          </p:nvPr>
        </p:nvSpPr>
        <p:spPr>
          <a:xfrm>
            <a:off x="2517955" y="5576546"/>
            <a:ext cx="8066963" cy="917575"/>
          </a:xfrm>
        </p:spPr>
        <p:txBody>
          <a:bodyPr>
            <a:noAutofit/>
          </a:bodyPr>
          <a:lstStyle/>
          <a:p>
            <a:pPr algn="l"/>
            <a:r>
              <a:rPr lang="en-US" sz="4000" dirty="0">
                <a:solidFill>
                  <a:srgbClr val="92D050"/>
                </a:solidFill>
              </a:rPr>
              <a:t>Key Scenarios to get started with Microsoft Azure</a:t>
            </a:r>
          </a:p>
        </p:txBody>
      </p:sp>
      <p:sp>
        <p:nvSpPr>
          <p:cNvPr id="1040" name="TextBox 1039"/>
          <p:cNvSpPr txBox="1"/>
          <p:nvPr/>
        </p:nvSpPr>
        <p:spPr>
          <a:xfrm>
            <a:off x="274638" y="253988"/>
            <a:ext cx="4419351"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Identity as a Service</a:t>
            </a:r>
          </a:p>
        </p:txBody>
      </p:sp>
    </p:spTree>
    <p:extLst>
      <p:ext uri="{BB962C8B-B14F-4D97-AF65-F5344CB8AC3E}">
        <p14:creationId xmlns:p14="http://schemas.microsoft.com/office/powerpoint/2010/main" val="246870693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d45d9a28-4d48-4835-9009-441d319c6f12" Revision="1" Stencil="System.MyShapes" StencilVersion="1.0"/>
</Control>
</file>

<file path=customXml/item2.xml><?xml version="1.0" encoding="utf-8"?>
<Control xmlns="http://schemas.microsoft.com/VisualStudio/2011/storyboarding/control">
  <Id Name="e3e06cf2-79b7-4f70-a145-44903a30dc14" Revision="1" Stencil="System.MyShapes" StencilVersion="1.0"/>
</Control>
</file>

<file path=customXml/item3.xml><?xml version="1.0" encoding="utf-8"?>
<Control xmlns="http://schemas.microsoft.com/VisualStudio/2011/storyboarding/control">
  <Id Name="e3e06cf2-79b7-4f70-a145-44903a30dc14" Revision="1" Stencil="System.MyShapes" StencilVersion="1.0"/>
</Control>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7.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customXml/itemProps2.xml><?xml version="1.0" encoding="utf-8"?>
<ds:datastoreItem xmlns:ds="http://schemas.openxmlformats.org/officeDocument/2006/customXml" ds:itemID="{4AE6DE3D-DD07-4468-B2CC-FBAA57EACDD1}">
  <ds:schemaRefs>
    <ds:schemaRef ds:uri="http://schemas.microsoft.com/VisualStudio/2011/storyboarding/control"/>
  </ds:schemaRefs>
</ds:datastoreItem>
</file>

<file path=customXml/itemProps3.xml><?xml version="1.0" encoding="utf-8"?>
<ds:datastoreItem xmlns:ds="http://schemas.openxmlformats.org/officeDocument/2006/customXml" ds:itemID="{99A65615-3E2B-495E-A580-4E1C54A25A4B}">
  <ds:schemaRefs>
    <ds:schemaRef ds:uri="http://schemas.microsoft.com/VisualStudio/2011/storyboarding/control"/>
  </ds:schemaRefs>
</ds:datastoreItem>
</file>

<file path=customXml/itemProps4.xml><?xml version="1.0" encoding="utf-8"?>
<ds:datastoreItem xmlns:ds="http://schemas.openxmlformats.org/officeDocument/2006/customXml" ds:itemID="{5128743F-70A7-451B-A899-584C9B010BE8}">
  <ds:schemaRefs>
    <ds:schemaRef ds:uri="http://schemas.microsoft.com/VisualStudio/2011/storyboarding/control"/>
  </ds:schemaRefs>
</ds:datastoreItem>
</file>

<file path=customXml/itemProps5.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7.xml><?xml version="1.0" encoding="utf-8"?>
<ds:datastoreItem xmlns:ds="http://schemas.openxmlformats.org/officeDocument/2006/customXml" ds:itemID="{8587D03C-DCD5-4A24-A48F-FDD3322C12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3926</Words>
  <Application>Microsoft Office PowerPoint</Application>
  <PresentationFormat>Custom</PresentationFormat>
  <Paragraphs>567</Paragraphs>
  <Slides>35</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メイリオ</vt:lpstr>
      <vt:lpstr>Arial</vt:lpstr>
      <vt:lpstr>Segoe</vt:lpstr>
      <vt:lpstr>Segoe UI</vt:lpstr>
      <vt:lpstr>Segoe UI (Body)</vt:lpstr>
      <vt:lpstr>Segoe UI Light</vt:lpstr>
      <vt:lpstr>Wingdings</vt:lpstr>
      <vt:lpstr>Azure Event</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PowerPoint Presentation</vt:lpstr>
      <vt:lpstr>Try App Service Today</vt:lpstr>
      <vt:lpstr>Azure App Service Web Apps</vt:lpstr>
      <vt:lpstr>Azure App Service Mobile Apps</vt:lpstr>
      <vt:lpstr>Visual Studio Online</vt:lpstr>
      <vt:lpstr>SQL Database</vt:lpstr>
      <vt:lpstr>SQL Database</vt:lpstr>
      <vt:lpstr>The Azure Management Portal</vt:lpstr>
      <vt:lpstr>Demo: Azure Management Portal</vt:lpstr>
      <vt:lpstr>PowerPoint Presentation</vt:lpstr>
      <vt:lpstr>Key Scenarios to Get Started with Microsoft Azure</vt:lpstr>
      <vt:lpstr>Key Scenarios to get started with Microsoft Azure</vt:lpstr>
      <vt:lpstr>PowerPoint Presentation</vt:lpstr>
      <vt:lpstr>Key Scenarios to get started with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2015-06-29T04:22:41Z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